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 id="2147483660" r:id="rId2"/>
  </p:sldMasterIdLst>
  <p:notesMasterIdLst>
    <p:notesMasterId r:id="rId28"/>
  </p:notesMasterIdLst>
  <p:sldIdLst>
    <p:sldId id="381" r:id="rId3"/>
    <p:sldId id="257" r:id="rId4"/>
    <p:sldId id="423" r:id="rId5"/>
    <p:sldId id="384" r:id="rId6"/>
    <p:sldId id="385" r:id="rId7"/>
    <p:sldId id="452" r:id="rId8"/>
    <p:sldId id="453" r:id="rId9"/>
    <p:sldId id="386" r:id="rId10"/>
    <p:sldId id="433" r:id="rId11"/>
    <p:sldId id="454" r:id="rId12"/>
    <p:sldId id="434" r:id="rId13"/>
    <p:sldId id="435" r:id="rId14"/>
    <p:sldId id="438" r:id="rId15"/>
    <p:sldId id="455" r:id="rId16"/>
    <p:sldId id="439" r:id="rId17"/>
    <p:sldId id="442" r:id="rId18"/>
    <p:sldId id="445" r:id="rId19"/>
    <p:sldId id="444" r:id="rId20"/>
    <p:sldId id="446" r:id="rId21"/>
    <p:sldId id="447" r:id="rId22"/>
    <p:sldId id="456" r:id="rId23"/>
    <p:sldId id="431" r:id="rId24"/>
    <p:sldId id="275" r:id="rId25"/>
    <p:sldId id="450" r:id="rId26"/>
    <p:sldId id="42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A33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67"/>
    <p:restoredTop sz="94658"/>
  </p:normalViewPr>
  <p:slideViewPr>
    <p:cSldViewPr snapToGrid="0">
      <p:cViewPr varScale="1">
        <p:scale>
          <a:sx n="97" d="100"/>
          <a:sy n="97" d="100"/>
        </p:scale>
        <p:origin x="952"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785F36-66DB-644A-9ED0-BF13B98F279A}" type="datetimeFigureOut">
              <a:rPr lang="en-US" smtClean="0"/>
              <a:t>1/29/26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621FE3-45BF-F845-A702-E4029A7C4CBF}" type="slidenum">
              <a:rPr lang="en-US" smtClean="0"/>
              <a:t>‹#›</a:t>
            </a:fld>
            <a:endParaRPr lang="en-US"/>
          </a:p>
        </p:txBody>
      </p:sp>
    </p:spTree>
    <p:extLst>
      <p:ext uri="{BB962C8B-B14F-4D97-AF65-F5344CB8AC3E}">
        <p14:creationId xmlns:p14="http://schemas.microsoft.com/office/powerpoint/2010/main" val="671507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n.wikipedia.org/wiki/Eigenstate"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en.wikipedia.org/wiki/Perturbation_theory_(quantum_mechanics)"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n.wikipedia.org/wiki/Eigenstate"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en.wikipedia.org/wiki/Perturbation_theory_(quantum_mechanics)"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n.wikipedia.org/wiki/Eigenstate"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en.wikipedia.org/wiki/Perturbation_theory_(quantum_mechanics)"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n.wikipedia.org/wiki/Eigenstate"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en.wikipedia.org/wiki/Perturbation_theory_(quantum_mechanics)"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n.wikipedia.org/wiki/Eigenstate"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en.wikipedia.org/wiki/Perturbation_theory_(quantum_mechanics)"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n.wikipedia.org/wiki/Eigenstate"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en.wikipedia.org/wiki/Perturbation_theory_(quantum_mechanics)"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n.wikipedia.org/wiki/Eigenstate"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en.wikipedia.org/wiki/Perturbation_theory_(quantum_mechanics)"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everyone, thanks for the opportunity to present our latest results at this workshop. When I arrived in Patras I started talking to someone else from the conference. After introducing myself – Hi I am Juan, I work in the MADMAX experiment – He asked me “well, does it work?”. My hope is that by the end of this talk you will be convinced it does.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25C683-E42F-45FE-9032-BEE7F2E36F3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901563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621FE3-45BF-F845-A702-E4029A7C4CBF}" type="slidenum">
              <a:rPr lang="en-US" smtClean="0"/>
              <a:t>17</a:t>
            </a:fld>
            <a:endParaRPr lang="en-US"/>
          </a:p>
        </p:txBody>
      </p:sp>
    </p:spTree>
    <p:extLst>
      <p:ext uri="{BB962C8B-B14F-4D97-AF65-F5344CB8AC3E}">
        <p14:creationId xmlns:p14="http://schemas.microsoft.com/office/powerpoint/2010/main" val="3082628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38EED-452E-9259-335B-5CE60AF271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A3084A-E8AF-1FE8-EBF1-0ADB4357D7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2FDCAA-D6D2-9907-CCFF-4A5AEE46EEEF}"/>
              </a:ext>
            </a:extLst>
          </p:cNvPr>
          <p:cNvSpPr>
            <a:spLocks noGrp="1"/>
          </p:cNvSpPr>
          <p:nvPr>
            <p:ph type="body" idx="1"/>
          </p:nvPr>
        </p:nvSpPr>
        <p:spPr/>
        <p:txBody>
          <a:bodyPr/>
          <a:lstStyle/>
          <a:p>
            <a:r>
              <a:rPr lang="en-US" dirty="0"/>
              <a:t>After performing this measurement, we end up having the following: Scanning over a frequency range. And placing our bead at different positions, we reconstruct the field which is plotted here  both on the z axis and in the </a:t>
            </a:r>
            <a:r>
              <a:rPr lang="en-US" dirty="0" err="1"/>
              <a:t>colorbar</a:t>
            </a:r>
            <a:r>
              <a:rPr lang="en-US" dirty="0"/>
              <a:t>. This is the electric field intensity normalized to the maximum field measured. Qualitatively, we can clearly distinguish the TE11 mode with respect to other parasitic or higher order modes nearby. So we can convinced we know at what frequency to look for axion-induced signals, in other words, where our TE11 mode sits</a:t>
            </a:r>
          </a:p>
        </p:txBody>
      </p:sp>
      <p:sp>
        <p:nvSpPr>
          <p:cNvPr id="4" name="Slide Number Placeholder 3">
            <a:extLst>
              <a:ext uri="{FF2B5EF4-FFF2-40B4-BE49-F238E27FC236}">
                <a16:creationId xmlns:a16="http://schemas.microsoft.com/office/drawing/2014/main" id="{AA09E551-F428-5418-137A-FD7E29994316}"/>
              </a:ext>
            </a:extLst>
          </p:cNvPr>
          <p:cNvSpPr>
            <a:spLocks noGrp="1"/>
          </p:cNvSpPr>
          <p:nvPr>
            <p:ph type="sldNum" sz="quarter" idx="5"/>
          </p:nvPr>
        </p:nvSpPr>
        <p:spPr/>
        <p:txBody>
          <a:bodyPr/>
          <a:lstStyle/>
          <a:p>
            <a:fld id="{A825C683-E42F-45FE-9032-BEE7F2E36F3E}" type="slidenum">
              <a:rPr lang="en-US" smtClean="0"/>
              <a:t>21</a:t>
            </a:fld>
            <a:endParaRPr lang="en-US"/>
          </a:p>
        </p:txBody>
      </p:sp>
    </p:spTree>
    <p:extLst>
      <p:ext uri="{BB962C8B-B14F-4D97-AF65-F5344CB8AC3E}">
        <p14:creationId xmlns:p14="http://schemas.microsoft.com/office/powerpoint/2010/main" val="38587227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25C683-E42F-45FE-9032-BEE7F2E36F3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53374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66585A-4E23-B32E-133A-7E3F110B06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AAC599-FF45-2A5A-CA45-B8927E11AC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DB16E0-86F6-EA56-AA5C-B27E610C0D06}"/>
              </a:ext>
            </a:extLst>
          </p:cNvPr>
          <p:cNvSpPr>
            <a:spLocks noGrp="1"/>
          </p:cNvSpPr>
          <p:nvPr>
            <p:ph type="body" idx="1"/>
          </p:nvPr>
        </p:nvSpPr>
        <p:spPr/>
        <p:txBody>
          <a:bodyPr/>
          <a:lstStyle/>
          <a:p>
            <a:r>
              <a:rPr lang="en-US" sz="1200" b="1" i="0" kern="1200" dirty="0">
                <a:solidFill>
                  <a:schemeClr val="tx1"/>
                </a:solidFill>
                <a:effectLst/>
                <a:latin typeface="+mn-lt"/>
                <a:ea typeface="+mn-ea"/>
                <a:cs typeface="+mn-cs"/>
              </a:rPr>
              <a:t>Fermi's golden rule</a:t>
            </a:r>
            <a:r>
              <a:rPr lang="en-US" sz="1200" b="0" i="0" kern="1200" dirty="0">
                <a:solidFill>
                  <a:schemeClr val="tx1"/>
                </a:solidFill>
                <a:effectLst/>
                <a:latin typeface="+mn-lt"/>
                <a:ea typeface="+mn-ea"/>
                <a:cs typeface="+mn-cs"/>
              </a:rPr>
              <a:t> is a formula that describes the transition rate (the probability of a transition per unit time) from one energy </a:t>
            </a:r>
            <a:r>
              <a:rPr lang="en-US" sz="1200" b="0" i="0" u="none" strike="noStrike" kern="1200" dirty="0">
                <a:solidFill>
                  <a:schemeClr val="tx1"/>
                </a:solidFill>
                <a:effectLst/>
                <a:latin typeface="+mn-lt"/>
                <a:ea typeface="+mn-ea"/>
                <a:cs typeface="+mn-cs"/>
                <a:hlinkClick r:id="rId3" tooltip="Eigenstate"/>
              </a:rPr>
              <a:t>eigenstate</a:t>
            </a:r>
            <a:r>
              <a:rPr lang="en-US" sz="1200" b="0" i="0" kern="1200" dirty="0">
                <a:solidFill>
                  <a:schemeClr val="tx1"/>
                </a:solidFill>
                <a:effectLst/>
                <a:latin typeface="+mn-lt"/>
                <a:ea typeface="+mn-ea"/>
                <a:cs typeface="+mn-cs"/>
              </a:rPr>
              <a:t> of a quantum system to a group of energy eigenstates in a continuum, as a result of a weak </a:t>
            </a:r>
            <a:r>
              <a:rPr lang="en-US" sz="1200" b="0" i="0" u="none" strike="noStrike" kern="1200" dirty="0">
                <a:solidFill>
                  <a:schemeClr val="tx1"/>
                </a:solidFill>
                <a:effectLst/>
                <a:latin typeface="+mn-lt"/>
                <a:ea typeface="+mn-ea"/>
                <a:cs typeface="+mn-cs"/>
                <a:hlinkClick r:id="rId4" tooltip="Perturbation theory (quantum mechanics)"/>
              </a:rPr>
              <a:t>perturbation</a:t>
            </a:r>
            <a:r>
              <a:rPr lang="en-US" sz="1200" b="0" i="0" kern="1200" dirty="0">
                <a:solidFill>
                  <a:schemeClr val="tx1"/>
                </a:solidFill>
                <a:effectLst/>
                <a:latin typeface="+mn-lt"/>
                <a:ea typeface="+mn-ea"/>
                <a:cs typeface="+mn-cs"/>
              </a:rPr>
              <a:t>.</a:t>
            </a:r>
            <a:endParaRPr lang="en-US" dirty="0"/>
          </a:p>
        </p:txBody>
      </p:sp>
      <p:sp>
        <p:nvSpPr>
          <p:cNvPr id="4" name="Slide Number Placeholder 3">
            <a:extLst>
              <a:ext uri="{FF2B5EF4-FFF2-40B4-BE49-F238E27FC236}">
                <a16:creationId xmlns:a16="http://schemas.microsoft.com/office/drawing/2014/main" id="{825014DC-5706-4C7D-5E9E-7664CFBF257F}"/>
              </a:ext>
            </a:extLst>
          </p:cNvPr>
          <p:cNvSpPr>
            <a:spLocks noGrp="1"/>
          </p:cNvSpPr>
          <p:nvPr>
            <p:ph type="sldNum" sz="quarter" idx="5"/>
          </p:nvPr>
        </p:nvSpPr>
        <p:spPr/>
        <p:txBody>
          <a:bodyPr/>
          <a:lstStyle/>
          <a:p>
            <a:fld id="{58621FE3-45BF-F845-A702-E4029A7C4CBF}" type="slidenum">
              <a:rPr lang="en-US" smtClean="0"/>
              <a:t>23</a:t>
            </a:fld>
            <a:endParaRPr lang="en-US"/>
          </a:p>
        </p:txBody>
      </p:sp>
    </p:spTree>
    <p:extLst>
      <p:ext uri="{BB962C8B-B14F-4D97-AF65-F5344CB8AC3E}">
        <p14:creationId xmlns:p14="http://schemas.microsoft.com/office/powerpoint/2010/main" val="1006032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performing this measurement, we end up having the following: Scanning over a frequency range. And placing our bead at different positions, we reconstruct the field which is plotted here  both on the z axis and in the </a:t>
            </a:r>
            <a:r>
              <a:rPr lang="en-US" dirty="0" err="1"/>
              <a:t>colorbar</a:t>
            </a:r>
            <a:r>
              <a:rPr lang="en-US" dirty="0"/>
              <a:t>. This is the electric field intensity normalized to the maximum field measured. Qualitatively, we can clearly distinguish the TE11 mode with respect to other parasitic or higher order modes nearby. So we can convinced we know at what frequency to look for axion-induced signals, in other words, where our TE11 mode sits</a:t>
            </a:r>
          </a:p>
        </p:txBody>
      </p:sp>
      <p:sp>
        <p:nvSpPr>
          <p:cNvPr id="4" name="Slide Number Placeholder 3"/>
          <p:cNvSpPr>
            <a:spLocks noGrp="1"/>
          </p:cNvSpPr>
          <p:nvPr>
            <p:ph type="sldNum" sz="quarter" idx="5"/>
          </p:nvPr>
        </p:nvSpPr>
        <p:spPr/>
        <p:txBody>
          <a:bodyPr/>
          <a:lstStyle/>
          <a:p>
            <a:fld id="{A825C683-E42F-45FE-9032-BEE7F2E36F3E}" type="slidenum">
              <a:rPr lang="en-US" smtClean="0"/>
              <a:t>24</a:t>
            </a:fld>
            <a:endParaRPr lang="en-US"/>
          </a:p>
        </p:txBody>
      </p:sp>
    </p:spTree>
    <p:extLst>
      <p:ext uri="{BB962C8B-B14F-4D97-AF65-F5344CB8AC3E}">
        <p14:creationId xmlns:p14="http://schemas.microsoft.com/office/powerpoint/2010/main" val="1288227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10D43-6060-F87A-2C9E-32B264D389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F0C354-73C6-A7B0-9DA3-F521B18BF2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1AB971-6C7E-9BFC-7666-93F455C5E159}"/>
              </a:ext>
            </a:extLst>
          </p:cNvPr>
          <p:cNvSpPr>
            <a:spLocks noGrp="1"/>
          </p:cNvSpPr>
          <p:nvPr>
            <p:ph type="body" idx="1"/>
          </p:nvPr>
        </p:nvSpPr>
        <p:spPr/>
        <p:txBody>
          <a:bodyPr/>
          <a:lstStyle/>
          <a:p>
            <a:r>
              <a:rPr lang="en-US" sz="1200" b="1" i="0" kern="1200" dirty="0">
                <a:solidFill>
                  <a:schemeClr val="tx1"/>
                </a:solidFill>
                <a:effectLst/>
                <a:latin typeface="+mn-lt"/>
                <a:ea typeface="+mn-ea"/>
                <a:cs typeface="+mn-cs"/>
              </a:rPr>
              <a:t>Fermi's golden rule</a:t>
            </a:r>
            <a:r>
              <a:rPr lang="en-US" sz="1200" b="0" i="0" kern="1200" dirty="0">
                <a:solidFill>
                  <a:schemeClr val="tx1"/>
                </a:solidFill>
                <a:effectLst/>
                <a:latin typeface="+mn-lt"/>
                <a:ea typeface="+mn-ea"/>
                <a:cs typeface="+mn-cs"/>
              </a:rPr>
              <a:t> is a formula that describes the transition rate (the probability of a transition per unit time) from one energy </a:t>
            </a:r>
            <a:r>
              <a:rPr lang="en-US" sz="1200" b="0" i="0" u="none" strike="noStrike" kern="1200" dirty="0">
                <a:solidFill>
                  <a:schemeClr val="tx1"/>
                </a:solidFill>
                <a:effectLst/>
                <a:latin typeface="+mn-lt"/>
                <a:ea typeface="+mn-ea"/>
                <a:cs typeface="+mn-cs"/>
                <a:hlinkClick r:id="rId3" tooltip="Eigenstate"/>
              </a:rPr>
              <a:t>eigenstate</a:t>
            </a:r>
            <a:r>
              <a:rPr lang="en-US" sz="1200" b="0" i="0" kern="1200" dirty="0">
                <a:solidFill>
                  <a:schemeClr val="tx1"/>
                </a:solidFill>
                <a:effectLst/>
                <a:latin typeface="+mn-lt"/>
                <a:ea typeface="+mn-ea"/>
                <a:cs typeface="+mn-cs"/>
              </a:rPr>
              <a:t> of a quantum system to a group of energy eigenstates in a continuum, as a result of a weak </a:t>
            </a:r>
            <a:r>
              <a:rPr lang="en-US" sz="1200" b="0" i="0" u="none" strike="noStrike" kern="1200" dirty="0">
                <a:solidFill>
                  <a:schemeClr val="tx1"/>
                </a:solidFill>
                <a:effectLst/>
                <a:latin typeface="+mn-lt"/>
                <a:ea typeface="+mn-ea"/>
                <a:cs typeface="+mn-cs"/>
                <a:hlinkClick r:id="rId4" tooltip="Perturbation theory (quantum mechanics)"/>
              </a:rPr>
              <a:t>perturbation</a:t>
            </a:r>
            <a:r>
              <a:rPr lang="en-US" sz="1200" b="0" i="0" kern="1200" dirty="0">
                <a:solidFill>
                  <a:schemeClr val="tx1"/>
                </a:solidFill>
                <a:effectLst/>
                <a:latin typeface="+mn-lt"/>
                <a:ea typeface="+mn-ea"/>
                <a:cs typeface="+mn-cs"/>
              </a:rPr>
              <a:t>.</a:t>
            </a:r>
            <a:endParaRPr lang="en-US" dirty="0"/>
          </a:p>
        </p:txBody>
      </p:sp>
      <p:sp>
        <p:nvSpPr>
          <p:cNvPr id="4" name="Slide Number Placeholder 3">
            <a:extLst>
              <a:ext uri="{FF2B5EF4-FFF2-40B4-BE49-F238E27FC236}">
                <a16:creationId xmlns:a16="http://schemas.microsoft.com/office/drawing/2014/main" id="{D1037648-125B-D64B-2216-5E41C8546C5E}"/>
              </a:ext>
            </a:extLst>
          </p:cNvPr>
          <p:cNvSpPr>
            <a:spLocks noGrp="1"/>
          </p:cNvSpPr>
          <p:nvPr>
            <p:ph type="sldNum" sz="quarter" idx="5"/>
          </p:nvPr>
        </p:nvSpPr>
        <p:spPr/>
        <p:txBody>
          <a:bodyPr/>
          <a:lstStyle/>
          <a:p>
            <a:fld id="{58621FE3-45BF-F845-A702-E4029A7C4CBF}" type="slidenum">
              <a:rPr lang="en-US" smtClean="0"/>
              <a:t>2</a:t>
            </a:fld>
            <a:endParaRPr lang="en-US"/>
          </a:p>
        </p:txBody>
      </p:sp>
    </p:spTree>
    <p:extLst>
      <p:ext uri="{BB962C8B-B14F-4D97-AF65-F5344CB8AC3E}">
        <p14:creationId xmlns:p14="http://schemas.microsoft.com/office/powerpoint/2010/main" val="840035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D90766-6F25-D3FC-D66D-CC84E2DBA1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CB681D-C0EE-3722-A1A0-F47981D0D3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10D9EA-A386-01F8-A2C9-238D106D1679}"/>
              </a:ext>
            </a:extLst>
          </p:cNvPr>
          <p:cNvSpPr>
            <a:spLocks noGrp="1"/>
          </p:cNvSpPr>
          <p:nvPr>
            <p:ph type="body" idx="1"/>
          </p:nvPr>
        </p:nvSpPr>
        <p:spPr/>
        <p:txBody>
          <a:bodyPr/>
          <a:lstStyle/>
          <a:p>
            <a:r>
              <a:rPr lang="en-US" sz="1200" b="1" i="0" kern="1200" dirty="0">
                <a:solidFill>
                  <a:schemeClr val="tx1"/>
                </a:solidFill>
                <a:effectLst/>
                <a:latin typeface="+mn-lt"/>
                <a:ea typeface="+mn-ea"/>
                <a:cs typeface="+mn-cs"/>
              </a:rPr>
              <a:t>Fermi's golden rule</a:t>
            </a:r>
            <a:r>
              <a:rPr lang="en-US" sz="1200" b="0" i="0" kern="1200" dirty="0">
                <a:solidFill>
                  <a:schemeClr val="tx1"/>
                </a:solidFill>
                <a:effectLst/>
                <a:latin typeface="+mn-lt"/>
                <a:ea typeface="+mn-ea"/>
                <a:cs typeface="+mn-cs"/>
              </a:rPr>
              <a:t> is a formula that describes the transition rate (the probability of a transition per unit time) from one energy </a:t>
            </a:r>
            <a:r>
              <a:rPr lang="en-US" sz="1200" b="0" i="0" u="none" strike="noStrike" kern="1200" dirty="0">
                <a:solidFill>
                  <a:schemeClr val="tx1"/>
                </a:solidFill>
                <a:effectLst/>
                <a:latin typeface="+mn-lt"/>
                <a:ea typeface="+mn-ea"/>
                <a:cs typeface="+mn-cs"/>
                <a:hlinkClick r:id="rId3" tooltip="Eigenstate"/>
              </a:rPr>
              <a:t>eigenstate</a:t>
            </a:r>
            <a:r>
              <a:rPr lang="en-US" sz="1200" b="0" i="0" kern="1200" dirty="0">
                <a:solidFill>
                  <a:schemeClr val="tx1"/>
                </a:solidFill>
                <a:effectLst/>
                <a:latin typeface="+mn-lt"/>
                <a:ea typeface="+mn-ea"/>
                <a:cs typeface="+mn-cs"/>
              </a:rPr>
              <a:t> of a quantum system to a group of energy eigenstates in a continuum, as a result of a weak </a:t>
            </a:r>
            <a:r>
              <a:rPr lang="en-US" sz="1200" b="0" i="0" u="none" strike="noStrike" kern="1200" dirty="0">
                <a:solidFill>
                  <a:schemeClr val="tx1"/>
                </a:solidFill>
                <a:effectLst/>
                <a:latin typeface="+mn-lt"/>
                <a:ea typeface="+mn-ea"/>
                <a:cs typeface="+mn-cs"/>
                <a:hlinkClick r:id="rId4" tooltip="Perturbation theory (quantum mechanics)"/>
              </a:rPr>
              <a:t>perturbation</a:t>
            </a:r>
            <a:r>
              <a:rPr lang="en-US" sz="1200" b="0" i="0" kern="1200" dirty="0">
                <a:solidFill>
                  <a:schemeClr val="tx1"/>
                </a:solidFill>
                <a:effectLst/>
                <a:latin typeface="+mn-lt"/>
                <a:ea typeface="+mn-ea"/>
                <a:cs typeface="+mn-cs"/>
              </a:rPr>
              <a:t>.</a:t>
            </a:r>
            <a:endParaRPr lang="en-US" dirty="0"/>
          </a:p>
        </p:txBody>
      </p:sp>
      <p:sp>
        <p:nvSpPr>
          <p:cNvPr id="4" name="Slide Number Placeholder 3">
            <a:extLst>
              <a:ext uri="{FF2B5EF4-FFF2-40B4-BE49-F238E27FC236}">
                <a16:creationId xmlns:a16="http://schemas.microsoft.com/office/drawing/2014/main" id="{855E4DD1-439A-671D-6CBC-65A76728489C}"/>
              </a:ext>
            </a:extLst>
          </p:cNvPr>
          <p:cNvSpPr>
            <a:spLocks noGrp="1"/>
          </p:cNvSpPr>
          <p:nvPr>
            <p:ph type="sldNum" sz="quarter" idx="5"/>
          </p:nvPr>
        </p:nvSpPr>
        <p:spPr/>
        <p:txBody>
          <a:bodyPr/>
          <a:lstStyle/>
          <a:p>
            <a:fld id="{58621FE3-45BF-F845-A702-E4029A7C4CBF}" type="slidenum">
              <a:rPr lang="en-US" smtClean="0"/>
              <a:t>3</a:t>
            </a:fld>
            <a:endParaRPr lang="en-US"/>
          </a:p>
        </p:txBody>
      </p:sp>
    </p:spTree>
    <p:extLst>
      <p:ext uri="{BB962C8B-B14F-4D97-AF65-F5344CB8AC3E}">
        <p14:creationId xmlns:p14="http://schemas.microsoft.com/office/powerpoint/2010/main" val="2588124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2DDE3C-4FB1-63C8-3899-A4A8A33542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96F7B8-7DCE-B936-C920-94898B0D2A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5281AB-CC35-8971-0FAE-BE242FF59694}"/>
              </a:ext>
            </a:extLst>
          </p:cNvPr>
          <p:cNvSpPr>
            <a:spLocks noGrp="1"/>
          </p:cNvSpPr>
          <p:nvPr>
            <p:ph type="body" idx="1"/>
          </p:nvPr>
        </p:nvSpPr>
        <p:spPr/>
        <p:txBody>
          <a:bodyPr/>
          <a:lstStyle/>
          <a:p>
            <a:r>
              <a:rPr lang="en-US" sz="1200" b="1" i="0" kern="1200" dirty="0">
                <a:solidFill>
                  <a:schemeClr val="tx1"/>
                </a:solidFill>
                <a:effectLst/>
                <a:latin typeface="+mn-lt"/>
                <a:ea typeface="+mn-ea"/>
                <a:cs typeface="+mn-cs"/>
              </a:rPr>
              <a:t>Fermi's golden rule</a:t>
            </a:r>
            <a:r>
              <a:rPr lang="en-US" sz="1200" b="0" i="0" kern="1200" dirty="0">
                <a:solidFill>
                  <a:schemeClr val="tx1"/>
                </a:solidFill>
                <a:effectLst/>
                <a:latin typeface="+mn-lt"/>
                <a:ea typeface="+mn-ea"/>
                <a:cs typeface="+mn-cs"/>
              </a:rPr>
              <a:t> is a formula that describes the transition rate (the probability of a transition per unit time) from one energy </a:t>
            </a:r>
            <a:r>
              <a:rPr lang="en-US" sz="1200" b="0" i="0" u="none" strike="noStrike" kern="1200" dirty="0">
                <a:solidFill>
                  <a:schemeClr val="tx1"/>
                </a:solidFill>
                <a:effectLst/>
                <a:latin typeface="+mn-lt"/>
                <a:ea typeface="+mn-ea"/>
                <a:cs typeface="+mn-cs"/>
                <a:hlinkClick r:id="rId3" tooltip="Eigenstate"/>
              </a:rPr>
              <a:t>eigenstate</a:t>
            </a:r>
            <a:r>
              <a:rPr lang="en-US" sz="1200" b="0" i="0" kern="1200" dirty="0">
                <a:solidFill>
                  <a:schemeClr val="tx1"/>
                </a:solidFill>
                <a:effectLst/>
                <a:latin typeface="+mn-lt"/>
                <a:ea typeface="+mn-ea"/>
                <a:cs typeface="+mn-cs"/>
              </a:rPr>
              <a:t> of a quantum system to a group of energy eigenstates in a continuum, as a result of a weak </a:t>
            </a:r>
            <a:r>
              <a:rPr lang="en-US" sz="1200" b="0" i="0" u="none" strike="noStrike" kern="1200" dirty="0">
                <a:solidFill>
                  <a:schemeClr val="tx1"/>
                </a:solidFill>
                <a:effectLst/>
                <a:latin typeface="+mn-lt"/>
                <a:ea typeface="+mn-ea"/>
                <a:cs typeface="+mn-cs"/>
                <a:hlinkClick r:id="rId4" tooltip="Perturbation theory (quantum mechanics)"/>
              </a:rPr>
              <a:t>perturbation</a:t>
            </a:r>
            <a:r>
              <a:rPr lang="en-US" sz="1200" b="0" i="0" kern="1200" dirty="0">
                <a:solidFill>
                  <a:schemeClr val="tx1"/>
                </a:solidFill>
                <a:effectLst/>
                <a:latin typeface="+mn-lt"/>
                <a:ea typeface="+mn-ea"/>
                <a:cs typeface="+mn-cs"/>
              </a:rPr>
              <a:t>.</a:t>
            </a:r>
            <a:endParaRPr lang="en-US" dirty="0"/>
          </a:p>
        </p:txBody>
      </p:sp>
      <p:sp>
        <p:nvSpPr>
          <p:cNvPr id="4" name="Slide Number Placeholder 3">
            <a:extLst>
              <a:ext uri="{FF2B5EF4-FFF2-40B4-BE49-F238E27FC236}">
                <a16:creationId xmlns:a16="http://schemas.microsoft.com/office/drawing/2014/main" id="{FE06506F-1A81-7CF3-CA1C-80267CF8C964}"/>
              </a:ext>
            </a:extLst>
          </p:cNvPr>
          <p:cNvSpPr>
            <a:spLocks noGrp="1"/>
          </p:cNvSpPr>
          <p:nvPr>
            <p:ph type="sldNum" sz="quarter" idx="5"/>
          </p:nvPr>
        </p:nvSpPr>
        <p:spPr/>
        <p:txBody>
          <a:bodyPr/>
          <a:lstStyle/>
          <a:p>
            <a:fld id="{58621FE3-45BF-F845-A702-E4029A7C4CBF}" type="slidenum">
              <a:rPr lang="en-US" smtClean="0"/>
              <a:t>4</a:t>
            </a:fld>
            <a:endParaRPr lang="en-US"/>
          </a:p>
        </p:txBody>
      </p:sp>
    </p:spTree>
    <p:extLst>
      <p:ext uri="{BB962C8B-B14F-4D97-AF65-F5344CB8AC3E}">
        <p14:creationId xmlns:p14="http://schemas.microsoft.com/office/powerpoint/2010/main" val="1802842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FFE423-14D6-24B8-B14F-DC53569FF5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E14F00-51FD-BA16-C5F0-903A3CB212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E09F84-58B5-95E1-831E-B73B1B8E3100}"/>
              </a:ext>
            </a:extLst>
          </p:cNvPr>
          <p:cNvSpPr>
            <a:spLocks noGrp="1"/>
          </p:cNvSpPr>
          <p:nvPr>
            <p:ph type="body" idx="1"/>
          </p:nvPr>
        </p:nvSpPr>
        <p:spPr/>
        <p:txBody>
          <a:bodyPr/>
          <a:lstStyle/>
          <a:p>
            <a:r>
              <a:rPr lang="en-US" sz="1200" b="1" i="0" kern="1200" dirty="0">
                <a:solidFill>
                  <a:schemeClr val="tx1"/>
                </a:solidFill>
                <a:effectLst/>
                <a:latin typeface="+mn-lt"/>
                <a:ea typeface="+mn-ea"/>
                <a:cs typeface="+mn-cs"/>
              </a:rPr>
              <a:t>Fermi's golden rule</a:t>
            </a:r>
            <a:r>
              <a:rPr lang="en-US" sz="1200" b="0" i="0" kern="1200" dirty="0">
                <a:solidFill>
                  <a:schemeClr val="tx1"/>
                </a:solidFill>
                <a:effectLst/>
                <a:latin typeface="+mn-lt"/>
                <a:ea typeface="+mn-ea"/>
                <a:cs typeface="+mn-cs"/>
              </a:rPr>
              <a:t> is a formula that describes the transition rate (the probability of a transition per unit time) from one energy </a:t>
            </a:r>
            <a:r>
              <a:rPr lang="en-US" sz="1200" b="0" i="0" u="none" strike="noStrike" kern="1200" dirty="0">
                <a:solidFill>
                  <a:schemeClr val="tx1"/>
                </a:solidFill>
                <a:effectLst/>
                <a:latin typeface="+mn-lt"/>
                <a:ea typeface="+mn-ea"/>
                <a:cs typeface="+mn-cs"/>
                <a:hlinkClick r:id="rId3" tooltip="Eigenstate"/>
              </a:rPr>
              <a:t>eigenstate</a:t>
            </a:r>
            <a:r>
              <a:rPr lang="en-US" sz="1200" b="0" i="0" kern="1200" dirty="0">
                <a:solidFill>
                  <a:schemeClr val="tx1"/>
                </a:solidFill>
                <a:effectLst/>
                <a:latin typeface="+mn-lt"/>
                <a:ea typeface="+mn-ea"/>
                <a:cs typeface="+mn-cs"/>
              </a:rPr>
              <a:t> of a quantum system to a group of energy eigenstates in a continuum, as a result of a weak </a:t>
            </a:r>
            <a:r>
              <a:rPr lang="en-US" sz="1200" b="0" i="0" u="none" strike="noStrike" kern="1200" dirty="0">
                <a:solidFill>
                  <a:schemeClr val="tx1"/>
                </a:solidFill>
                <a:effectLst/>
                <a:latin typeface="+mn-lt"/>
                <a:ea typeface="+mn-ea"/>
                <a:cs typeface="+mn-cs"/>
                <a:hlinkClick r:id="rId4" tooltip="Perturbation theory (quantum mechanics)"/>
              </a:rPr>
              <a:t>perturbation</a:t>
            </a:r>
            <a:r>
              <a:rPr lang="en-US" sz="1200" b="0" i="0" kern="1200" dirty="0">
                <a:solidFill>
                  <a:schemeClr val="tx1"/>
                </a:solidFill>
                <a:effectLst/>
                <a:latin typeface="+mn-lt"/>
                <a:ea typeface="+mn-ea"/>
                <a:cs typeface="+mn-cs"/>
              </a:rPr>
              <a:t>.</a:t>
            </a:r>
            <a:endParaRPr lang="en-US" dirty="0"/>
          </a:p>
        </p:txBody>
      </p:sp>
      <p:sp>
        <p:nvSpPr>
          <p:cNvPr id="4" name="Slide Number Placeholder 3">
            <a:extLst>
              <a:ext uri="{FF2B5EF4-FFF2-40B4-BE49-F238E27FC236}">
                <a16:creationId xmlns:a16="http://schemas.microsoft.com/office/drawing/2014/main" id="{D552D1AC-5813-8FA8-4B69-7F2F3DA2A2B7}"/>
              </a:ext>
            </a:extLst>
          </p:cNvPr>
          <p:cNvSpPr>
            <a:spLocks noGrp="1"/>
          </p:cNvSpPr>
          <p:nvPr>
            <p:ph type="sldNum" sz="quarter" idx="5"/>
          </p:nvPr>
        </p:nvSpPr>
        <p:spPr/>
        <p:txBody>
          <a:bodyPr/>
          <a:lstStyle/>
          <a:p>
            <a:fld id="{58621FE3-45BF-F845-A702-E4029A7C4CBF}" type="slidenum">
              <a:rPr lang="en-US" smtClean="0"/>
              <a:t>5</a:t>
            </a:fld>
            <a:endParaRPr lang="en-US"/>
          </a:p>
        </p:txBody>
      </p:sp>
    </p:spTree>
    <p:extLst>
      <p:ext uri="{BB962C8B-B14F-4D97-AF65-F5344CB8AC3E}">
        <p14:creationId xmlns:p14="http://schemas.microsoft.com/office/powerpoint/2010/main" val="30688149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256A25-E680-846C-FC4B-816571ABC2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02E4E3-4C24-F6D3-529A-80DAF912E3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370191-F362-351A-84F6-5A8C75B6FBFF}"/>
              </a:ext>
            </a:extLst>
          </p:cNvPr>
          <p:cNvSpPr>
            <a:spLocks noGrp="1"/>
          </p:cNvSpPr>
          <p:nvPr>
            <p:ph type="body" idx="1"/>
          </p:nvPr>
        </p:nvSpPr>
        <p:spPr/>
        <p:txBody>
          <a:bodyPr/>
          <a:lstStyle/>
          <a:p>
            <a:r>
              <a:rPr lang="en-US" sz="1200" b="1" i="0" kern="1200" dirty="0">
                <a:solidFill>
                  <a:schemeClr val="tx1"/>
                </a:solidFill>
                <a:effectLst/>
                <a:latin typeface="+mn-lt"/>
                <a:ea typeface="+mn-ea"/>
                <a:cs typeface="+mn-cs"/>
              </a:rPr>
              <a:t>Fermi's golden rule</a:t>
            </a:r>
            <a:r>
              <a:rPr lang="en-US" sz="1200" b="0" i="0" kern="1200" dirty="0">
                <a:solidFill>
                  <a:schemeClr val="tx1"/>
                </a:solidFill>
                <a:effectLst/>
                <a:latin typeface="+mn-lt"/>
                <a:ea typeface="+mn-ea"/>
                <a:cs typeface="+mn-cs"/>
              </a:rPr>
              <a:t> is a formula that describes the transition rate (the probability of a transition per unit time) from one energy </a:t>
            </a:r>
            <a:r>
              <a:rPr lang="en-US" sz="1200" b="0" i="0" u="none" strike="noStrike" kern="1200" dirty="0">
                <a:solidFill>
                  <a:schemeClr val="tx1"/>
                </a:solidFill>
                <a:effectLst/>
                <a:latin typeface="+mn-lt"/>
                <a:ea typeface="+mn-ea"/>
                <a:cs typeface="+mn-cs"/>
                <a:hlinkClick r:id="rId3" tooltip="Eigenstate"/>
              </a:rPr>
              <a:t>eigenstate</a:t>
            </a:r>
            <a:r>
              <a:rPr lang="en-US" sz="1200" b="0" i="0" kern="1200" dirty="0">
                <a:solidFill>
                  <a:schemeClr val="tx1"/>
                </a:solidFill>
                <a:effectLst/>
                <a:latin typeface="+mn-lt"/>
                <a:ea typeface="+mn-ea"/>
                <a:cs typeface="+mn-cs"/>
              </a:rPr>
              <a:t> of a quantum system to a group of energy eigenstates in a continuum, as a result of a weak </a:t>
            </a:r>
            <a:r>
              <a:rPr lang="en-US" sz="1200" b="0" i="0" u="none" strike="noStrike" kern="1200" dirty="0">
                <a:solidFill>
                  <a:schemeClr val="tx1"/>
                </a:solidFill>
                <a:effectLst/>
                <a:latin typeface="+mn-lt"/>
                <a:ea typeface="+mn-ea"/>
                <a:cs typeface="+mn-cs"/>
                <a:hlinkClick r:id="rId4" tooltip="Perturbation theory (quantum mechanics)"/>
              </a:rPr>
              <a:t>perturbation</a:t>
            </a:r>
            <a:r>
              <a:rPr lang="en-US" sz="1200" b="0" i="0" kern="1200" dirty="0">
                <a:solidFill>
                  <a:schemeClr val="tx1"/>
                </a:solidFill>
                <a:effectLst/>
                <a:latin typeface="+mn-lt"/>
                <a:ea typeface="+mn-ea"/>
                <a:cs typeface="+mn-cs"/>
              </a:rPr>
              <a:t>.</a:t>
            </a:r>
            <a:endParaRPr lang="en-US" dirty="0"/>
          </a:p>
        </p:txBody>
      </p:sp>
      <p:sp>
        <p:nvSpPr>
          <p:cNvPr id="4" name="Slide Number Placeholder 3">
            <a:extLst>
              <a:ext uri="{FF2B5EF4-FFF2-40B4-BE49-F238E27FC236}">
                <a16:creationId xmlns:a16="http://schemas.microsoft.com/office/drawing/2014/main" id="{00427B9E-C96F-36A7-DEEF-D68412CEACEE}"/>
              </a:ext>
            </a:extLst>
          </p:cNvPr>
          <p:cNvSpPr>
            <a:spLocks noGrp="1"/>
          </p:cNvSpPr>
          <p:nvPr>
            <p:ph type="sldNum" sz="quarter" idx="5"/>
          </p:nvPr>
        </p:nvSpPr>
        <p:spPr/>
        <p:txBody>
          <a:bodyPr/>
          <a:lstStyle/>
          <a:p>
            <a:fld id="{58621FE3-45BF-F845-A702-E4029A7C4CBF}" type="slidenum">
              <a:rPr lang="en-US" smtClean="0"/>
              <a:t>6</a:t>
            </a:fld>
            <a:endParaRPr lang="en-US"/>
          </a:p>
        </p:txBody>
      </p:sp>
    </p:spTree>
    <p:extLst>
      <p:ext uri="{BB962C8B-B14F-4D97-AF65-F5344CB8AC3E}">
        <p14:creationId xmlns:p14="http://schemas.microsoft.com/office/powerpoint/2010/main" val="6093117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7EFA2-42AF-3C94-4701-7994B2F305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C276E9-9DB6-4F81-3795-B11B748A64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2B0C6D-AE6E-AF64-337A-65A62D6FAB89}"/>
              </a:ext>
            </a:extLst>
          </p:cNvPr>
          <p:cNvSpPr>
            <a:spLocks noGrp="1"/>
          </p:cNvSpPr>
          <p:nvPr>
            <p:ph type="body" idx="1"/>
          </p:nvPr>
        </p:nvSpPr>
        <p:spPr/>
        <p:txBody>
          <a:bodyPr/>
          <a:lstStyle/>
          <a:p>
            <a:r>
              <a:rPr lang="en-US" sz="1200" b="1" i="0" kern="1200" dirty="0">
                <a:solidFill>
                  <a:schemeClr val="tx1"/>
                </a:solidFill>
                <a:effectLst/>
                <a:latin typeface="+mn-lt"/>
                <a:ea typeface="+mn-ea"/>
                <a:cs typeface="+mn-cs"/>
              </a:rPr>
              <a:t>Fermi's golden rule</a:t>
            </a:r>
            <a:r>
              <a:rPr lang="en-US" sz="1200" b="0" i="0" kern="1200" dirty="0">
                <a:solidFill>
                  <a:schemeClr val="tx1"/>
                </a:solidFill>
                <a:effectLst/>
                <a:latin typeface="+mn-lt"/>
                <a:ea typeface="+mn-ea"/>
                <a:cs typeface="+mn-cs"/>
              </a:rPr>
              <a:t> is a formula that describes the transition rate (the probability of a transition per unit time) from one energy </a:t>
            </a:r>
            <a:r>
              <a:rPr lang="en-US" sz="1200" b="0" i="0" u="none" strike="noStrike" kern="1200" dirty="0">
                <a:solidFill>
                  <a:schemeClr val="tx1"/>
                </a:solidFill>
                <a:effectLst/>
                <a:latin typeface="+mn-lt"/>
                <a:ea typeface="+mn-ea"/>
                <a:cs typeface="+mn-cs"/>
                <a:hlinkClick r:id="rId3" tooltip="Eigenstate"/>
              </a:rPr>
              <a:t>eigenstate</a:t>
            </a:r>
            <a:r>
              <a:rPr lang="en-US" sz="1200" b="0" i="0" kern="1200" dirty="0">
                <a:solidFill>
                  <a:schemeClr val="tx1"/>
                </a:solidFill>
                <a:effectLst/>
                <a:latin typeface="+mn-lt"/>
                <a:ea typeface="+mn-ea"/>
                <a:cs typeface="+mn-cs"/>
              </a:rPr>
              <a:t> of a quantum system to a group of energy eigenstates in a continuum, as a result of a weak </a:t>
            </a:r>
            <a:r>
              <a:rPr lang="en-US" sz="1200" b="0" i="0" u="none" strike="noStrike" kern="1200" dirty="0">
                <a:solidFill>
                  <a:schemeClr val="tx1"/>
                </a:solidFill>
                <a:effectLst/>
                <a:latin typeface="+mn-lt"/>
                <a:ea typeface="+mn-ea"/>
                <a:cs typeface="+mn-cs"/>
                <a:hlinkClick r:id="rId4" tooltip="Perturbation theory (quantum mechanics)"/>
              </a:rPr>
              <a:t>perturbation</a:t>
            </a:r>
            <a:r>
              <a:rPr lang="en-US" sz="1200" b="0" i="0" kern="1200" dirty="0">
                <a:solidFill>
                  <a:schemeClr val="tx1"/>
                </a:solidFill>
                <a:effectLst/>
                <a:latin typeface="+mn-lt"/>
                <a:ea typeface="+mn-ea"/>
                <a:cs typeface="+mn-cs"/>
              </a:rPr>
              <a:t>.</a:t>
            </a:r>
            <a:endParaRPr lang="en-US" dirty="0"/>
          </a:p>
        </p:txBody>
      </p:sp>
      <p:sp>
        <p:nvSpPr>
          <p:cNvPr id="4" name="Slide Number Placeholder 3">
            <a:extLst>
              <a:ext uri="{FF2B5EF4-FFF2-40B4-BE49-F238E27FC236}">
                <a16:creationId xmlns:a16="http://schemas.microsoft.com/office/drawing/2014/main" id="{333C112D-C4C5-92F5-1380-8FDD14CB6B6E}"/>
              </a:ext>
            </a:extLst>
          </p:cNvPr>
          <p:cNvSpPr>
            <a:spLocks noGrp="1"/>
          </p:cNvSpPr>
          <p:nvPr>
            <p:ph type="sldNum" sz="quarter" idx="5"/>
          </p:nvPr>
        </p:nvSpPr>
        <p:spPr/>
        <p:txBody>
          <a:bodyPr/>
          <a:lstStyle/>
          <a:p>
            <a:fld id="{58621FE3-45BF-F845-A702-E4029A7C4CBF}" type="slidenum">
              <a:rPr lang="en-US" smtClean="0"/>
              <a:t>7</a:t>
            </a:fld>
            <a:endParaRPr lang="en-US"/>
          </a:p>
        </p:txBody>
      </p:sp>
    </p:spTree>
    <p:extLst>
      <p:ext uri="{BB962C8B-B14F-4D97-AF65-F5344CB8AC3E}">
        <p14:creationId xmlns:p14="http://schemas.microsoft.com/office/powerpoint/2010/main" val="21379692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E16117-90B2-3244-BA3C-FA5A6F1AA352}" type="slidenum">
              <a:rPr lang="en-US" smtClean="0"/>
              <a:t>8</a:t>
            </a:fld>
            <a:endParaRPr lang="en-US"/>
          </a:p>
        </p:txBody>
      </p:sp>
    </p:spTree>
    <p:extLst>
      <p:ext uri="{BB962C8B-B14F-4D97-AF65-F5344CB8AC3E}">
        <p14:creationId xmlns:p14="http://schemas.microsoft.com/office/powerpoint/2010/main" val="1234130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725A4-769F-B5CB-9446-4E044629BC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8A93DD-D73B-4A01-0729-499D674211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8C09E5-CE65-A7D0-648B-E1346A6E6AB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126F374-DD88-6F12-BC61-7589C76AA622}"/>
              </a:ext>
            </a:extLst>
          </p:cNvPr>
          <p:cNvSpPr>
            <a:spLocks noGrp="1"/>
          </p:cNvSpPr>
          <p:nvPr>
            <p:ph type="sldNum" sz="quarter" idx="5"/>
          </p:nvPr>
        </p:nvSpPr>
        <p:spPr/>
        <p:txBody>
          <a:bodyPr/>
          <a:lstStyle/>
          <a:p>
            <a:fld id="{A4E16117-90B2-3244-BA3C-FA5A6F1AA352}" type="slidenum">
              <a:rPr lang="en-US" smtClean="0"/>
              <a:t>9</a:t>
            </a:fld>
            <a:endParaRPr lang="en-US"/>
          </a:p>
        </p:txBody>
      </p:sp>
    </p:spTree>
    <p:extLst>
      <p:ext uri="{BB962C8B-B14F-4D97-AF65-F5344CB8AC3E}">
        <p14:creationId xmlns:p14="http://schemas.microsoft.com/office/powerpoint/2010/main" val="995599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679CD-B793-B958-1021-BE77C0FCB3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CFA435E-FB14-E342-5F15-50805E0D70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Footer Placeholder 4">
            <a:extLst>
              <a:ext uri="{FF2B5EF4-FFF2-40B4-BE49-F238E27FC236}">
                <a16:creationId xmlns:a16="http://schemas.microsoft.com/office/drawing/2014/main" id="{93459AE0-B33C-0FBF-83E1-4564F54DD5D9}"/>
              </a:ext>
            </a:extLst>
          </p:cNvPr>
          <p:cNvSpPr>
            <a:spLocks noGrp="1"/>
          </p:cNvSpPr>
          <p:nvPr>
            <p:ph type="ftr" sz="quarter" idx="3"/>
          </p:nvPr>
        </p:nvSpPr>
        <p:spPr>
          <a:xfrm>
            <a:off x="-1" y="6412892"/>
            <a:ext cx="10609730" cy="415202"/>
          </a:xfrm>
          <a:prstGeom prst="rect">
            <a:avLst/>
          </a:prstGeom>
        </p:spPr>
        <p:txBody>
          <a:bodyPr vert="horz" lIns="91440" tIns="45720" rIns="91440" bIns="45720" rtlCol="0" anchor="ctr"/>
          <a:lstStyle>
            <a:lvl1pPr algn="l">
              <a:defRPr sz="1800">
                <a:ln>
                  <a:noFill/>
                </a:ln>
                <a:solidFill>
                  <a:srgbClr val="FFB021"/>
                </a:solidFill>
                <a:latin typeface="Montserrat SemiBold" pitchFamily="2" charset="0"/>
              </a:defRPr>
            </a:lvl1pPr>
          </a:lstStyle>
          <a:p>
            <a:r>
              <a:rPr lang="en-US" sz="1800" b="1">
                <a:solidFill>
                  <a:srgbClr val="FFB021"/>
                </a:solidFill>
                <a:latin typeface="Montserrat" pitchFamily="2" charset="0"/>
              </a:rPr>
              <a:t>Juan P.A. Maldonado </a:t>
            </a:r>
            <a:endParaRPr lang="en-US" dirty="0"/>
          </a:p>
        </p:txBody>
      </p:sp>
      <p:sp>
        <p:nvSpPr>
          <p:cNvPr id="8" name="Slide Number Placeholder 5">
            <a:extLst>
              <a:ext uri="{FF2B5EF4-FFF2-40B4-BE49-F238E27FC236}">
                <a16:creationId xmlns:a16="http://schemas.microsoft.com/office/drawing/2014/main" id="{D0AB1FD7-0CAF-BE75-1EEB-2BE482886E6F}"/>
              </a:ext>
            </a:extLst>
          </p:cNvPr>
          <p:cNvSpPr>
            <a:spLocks noGrp="1"/>
          </p:cNvSpPr>
          <p:nvPr>
            <p:ph type="sldNum" sz="quarter" idx="4"/>
          </p:nvPr>
        </p:nvSpPr>
        <p:spPr>
          <a:xfrm>
            <a:off x="8610600" y="6451886"/>
            <a:ext cx="2743200" cy="365125"/>
          </a:xfrm>
          <a:prstGeom prst="rect">
            <a:avLst/>
          </a:prstGeom>
        </p:spPr>
        <p:txBody>
          <a:bodyPr vert="horz" lIns="91440" tIns="45720" rIns="91440" bIns="45720" rtlCol="0" anchor="ctr"/>
          <a:lstStyle>
            <a:lvl1pPr algn="r">
              <a:defRPr sz="1800" b="1">
                <a:solidFill>
                  <a:srgbClr val="E4A338"/>
                </a:solidFill>
                <a:latin typeface="Montserrat" pitchFamily="2" charset="77"/>
              </a:defRPr>
            </a:lvl1pPr>
          </a:lstStyle>
          <a:p>
            <a:fld id="{F62BAB4A-DDC9-CF40-AD63-08BD56AFF626}" type="slidenum">
              <a:rPr lang="en-US" smtClean="0"/>
              <a:pPr/>
              <a:t>‹#›</a:t>
            </a:fld>
            <a:endParaRPr lang="en-US" b="1" dirty="0"/>
          </a:p>
        </p:txBody>
      </p:sp>
    </p:spTree>
    <p:extLst>
      <p:ext uri="{BB962C8B-B14F-4D97-AF65-F5344CB8AC3E}">
        <p14:creationId xmlns:p14="http://schemas.microsoft.com/office/powerpoint/2010/main" val="247690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965EA-215F-FC84-9CBB-1B874E089F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3B9443-1170-7BAD-0B77-0B63C48896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A77E7570-6572-9C39-C1D0-6CA7496F4111}"/>
              </a:ext>
            </a:extLst>
          </p:cNvPr>
          <p:cNvSpPr>
            <a:spLocks noGrp="1"/>
          </p:cNvSpPr>
          <p:nvPr>
            <p:ph type="ftr" sz="quarter" idx="3"/>
          </p:nvPr>
        </p:nvSpPr>
        <p:spPr>
          <a:xfrm>
            <a:off x="-1" y="6412892"/>
            <a:ext cx="10609730" cy="415202"/>
          </a:xfrm>
          <a:prstGeom prst="rect">
            <a:avLst/>
          </a:prstGeom>
        </p:spPr>
        <p:txBody>
          <a:bodyPr vert="horz" lIns="91440" tIns="45720" rIns="91440" bIns="45720" rtlCol="0" anchor="ctr"/>
          <a:lstStyle>
            <a:lvl1pPr algn="l">
              <a:defRPr sz="1800">
                <a:ln>
                  <a:noFill/>
                </a:ln>
                <a:solidFill>
                  <a:srgbClr val="FFB021"/>
                </a:solidFill>
                <a:latin typeface="Montserrat SemiBold" pitchFamily="2" charset="0"/>
              </a:defRPr>
            </a:lvl1pPr>
          </a:lstStyle>
          <a:p>
            <a:r>
              <a:rPr lang="en-US" sz="1800" b="1" dirty="0">
                <a:solidFill>
                  <a:srgbClr val="FFB021"/>
                </a:solidFill>
                <a:latin typeface="Montserrat" pitchFamily="2" charset="0"/>
              </a:rPr>
              <a:t>Juan P.A. Maldonado </a:t>
            </a:r>
            <a:endParaRPr lang="en-US" dirty="0"/>
          </a:p>
        </p:txBody>
      </p:sp>
      <p:sp>
        <p:nvSpPr>
          <p:cNvPr id="8" name="Slide Number Placeholder 5">
            <a:extLst>
              <a:ext uri="{FF2B5EF4-FFF2-40B4-BE49-F238E27FC236}">
                <a16:creationId xmlns:a16="http://schemas.microsoft.com/office/drawing/2014/main" id="{D8C4C775-F41F-61D4-26A6-7C1A2F85172E}"/>
              </a:ext>
            </a:extLst>
          </p:cNvPr>
          <p:cNvSpPr>
            <a:spLocks noGrp="1"/>
          </p:cNvSpPr>
          <p:nvPr>
            <p:ph type="sldNum" sz="quarter" idx="4"/>
          </p:nvPr>
        </p:nvSpPr>
        <p:spPr>
          <a:xfrm>
            <a:off x="8610600" y="6438238"/>
            <a:ext cx="2743200" cy="365125"/>
          </a:xfrm>
          <a:prstGeom prst="rect">
            <a:avLst/>
          </a:prstGeom>
        </p:spPr>
        <p:txBody>
          <a:bodyPr vert="horz" lIns="91440" tIns="45720" rIns="91440" bIns="45720" rtlCol="0" anchor="ctr"/>
          <a:lstStyle>
            <a:lvl1pPr algn="r">
              <a:defRPr sz="1800" b="1">
                <a:solidFill>
                  <a:srgbClr val="E4A338"/>
                </a:solidFill>
                <a:latin typeface="Montserrat" pitchFamily="2" charset="77"/>
              </a:defRPr>
            </a:lvl1pPr>
          </a:lstStyle>
          <a:p>
            <a:fld id="{F62BAB4A-DDC9-CF40-AD63-08BD56AFF626}" type="slidenum">
              <a:rPr lang="en-US" smtClean="0"/>
              <a:pPr/>
              <a:t>‹#›</a:t>
            </a:fld>
            <a:endParaRPr lang="en-US" b="1" dirty="0"/>
          </a:p>
        </p:txBody>
      </p:sp>
    </p:spTree>
    <p:extLst>
      <p:ext uri="{BB962C8B-B14F-4D97-AF65-F5344CB8AC3E}">
        <p14:creationId xmlns:p14="http://schemas.microsoft.com/office/powerpoint/2010/main" val="663678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67A52-4ECA-53FF-136D-983B59A2E614}"/>
              </a:ext>
            </a:extLst>
          </p:cNvPr>
          <p:cNvSpPr>
            <a:spLocks noGrp="1"/>
          </p:cNvSpPr>
          <p:nvPr>
            <p:ph type="title"/>
          </p:nvPr>
        </p:nvSpPr>
        <p:spPr/>
        <p:txBody>
          <a:bodyPr/>
          <a:lstStyle/>
          <a:p>
            <a:r>
              <a:rPr lang="en-US"/>
              <a:t>Click to edit Master title style</a:t>
            </a:r>
          </a:p>
        </p:txBody>
      </p:sp>
      <p:sp>
        <p:nvSpPr>
          <p:cNvPr id="6" name="Footer Placeholder 4">
            <a:extLst>
              <a:ext uri="{FF2B5EF4-FFF2-40B4-BE49-F238E27FC236}">
                <a16:creationId xmlns:a16="http://schemas.microsoft.com/office/drawing/2014/main" id="{B8C404CC-1180-D74D-10ED-F3C2C1D1AA7D}"/>
              </a:ext>
            </a:extLst>
          </p:cNvPr>
          <p:cNvSpPr>
            <a:spLocks noGrp="1"/>
          </p:cNvSpPr>
          <p:nvPr>
            <p:ph type="ftr" sz="quarter" idx="3"/>
          </p:nvPr>
        </p:nvSpPr>
        <p:spPr>
          <a:xfrm>
            <a:off x="-1" y="6412892"/>
            <a:ext cx="10609730" cy="415202"/>
          </a:xfrm>
          <a:prstGeom prst="rect">
            <a:avLst/>
          </a:prstGeom>
        </p:spPr>
        <p:txBody>
          <a:bodyPr vert="horz" lIns="91440" tIns="45720" rIns="91440" bIns="45720" rtlCol="0" anchor="ctr"/>
          <a:lstStyle>
            <a:lvl1pPr algn="l">
              <a:defRPr sz="1800">
                <a:ln>
                  <a:noFill/>
                </a:ln>
                <a:solidFill>
                  <a:srgbClr val="FFB021"/>
                </a:solidFill>
                <a:latin typeface="Montserrat SemiBold" pitchFamily="2" charset="0"/>
              </a:defRPr>
            </a:lvl1pPr>
          </a:lstStyle>
          <a:p>
            <a:r>
              <a:rPr lang="en-US" sz="1800" b="1">
                <a:solidFill>
                  <a:srgbClr val="FFB021"/>
                </a:solidFill>
                <a:latin typeface="Montserrat" pitchFamily="2" charset="0"/>
              </a:rPr>
              <a:t>Juan P.A. Maldonado </a:t>
            </a:r>
            <a:endParaRPr lang="en-US" dirty="0"/>
          </a:p>
        </p:txBody>
      </p:sp>
      <p:sp>
        <p:nvSpPr>
          <p:cNvPr id="7" name="Slide Number Placeholder 5">
            <a:extLst>
              <a:ext uri="{FF2B5EF4-FFF2-40B4-BE49-F238E27FC236}">
                <a16:creationId xmlns:a16="http://schemas.microsoft.com/office/drawing/2014/main" id="{B33614C6-8999-02A5-C0D3-874A8453DADE}"/>
              </a:ext>
            </a:extLst>
          </p:cNvPr>
          <p:cNvSpPr>
            <a:spLocks noGrp="1"/>
          </p:cNvSpPr>
          <p:nvPr>
            <p:ph type="sldNum" sz="quarter" idx="4"/>
          </p:nvPr>
        </p:nvSpPr>
        <p:spPr>
          <a:xfrm>
            <a:off x="8610600" y="6438238"/>
            <a:ext cx="2743200" cy="365125"/>
          </a:xfrm>
          <a:prstGeom prst="rect">
            <a:avLst/>
          </a:prstGeom>
        </p:spPr>
        <p:txBody>
          <a:bodyPr vert="horz" lIns="91440" tIns="45720" rIns="91440" bIns="45720" rtlCol="0" anchor="ctr"/>
          <a:lstStyle>
            <a:lvl1pPr algn="r">
              <a:defRPr sz="1800" b="1">
                <a:solidFill>
                  <a:srgbClr val="E4A338"/>
                </a:solidFill>
                <a:latin typeface="Montserrat" pitchFamily="2" charset="77"/>
              </a:defRPr>
            </a:lvl1pPr>
          </a:lstStyle>
          <a:p>
            <a:fld id="{F62BAB4A-DDC9-CF40-AD63-08BD56AFF626}" type="slidenum">
              <a:rPr lang="en-US" smtClean="0"/>
              <a:pPr/>
              <a:t>‹#›</a:t>
            </a:fld>
            <a:endParaRPr lang="en-US" b="1" dirty="0"/>
          </a:p>
        </p:txBody>
      </p:sp>
    </p:spTree>
    <p:extLst>
      <p:ext uri="{BB962C8B-B14F-4D97-AF65-F5344CB8AC3E}">
        <p14:creationId xmlns:p14="http://schemas.microsoft.com/office/powerpoint/2010/main" val="263046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06F98B5-EDDB-CFDA-B182-80A7E22C4D0B}"/>
              </a:ext>
            </a:extLst>
          </p:cNvPr>
          <p:cNvSpPr>
            <a:spLocks noGrp="1"/>
          </p:cNvSpPr>
          <p:nvPr>
            <p:ph type="ftr" sz="quarter" idx="3"/>
          </p:nvPr>
        </p:nvSpPr>
        <p:spPr>
          <a:xfrm>
            <a:off x="-1" y="6412892"/>
            <a:ext cx="10609730" cy="415202"/>
          </a:xfrm>
          <a:prstGeom prst="rect">
            <a:avLst/>
          </a:prstGeom>
        </p:spPr>
        <p:txBody>
          <a:bodyPr vert="horz" lIns="91440" tIns="45720" rIns="91440" bIns="45720" rtlCol="0" anchor="ctr"/>
          <a:lstStyle>
            <a:lvl1pPr algn="l">
              <a:defRPr sz="1800">
                <a:ln>
                  <a:noFill/>
                </a:ln>
                <a:solidFill>
                  <a:srgbClr val="FFB021"/>
                </a:solidFill>
                <a:latin typeface="Montserrat SemiBold" pitchFamily="2" charset="0"/>
              </a:defRPr>
            </a:lvl1pPr>
          </a:lstStyle>
          <a:p>
            <a:r>
              <a:rPr lang="en-US" sz="1800" b="1">
                <a:solidFill>
                  <a:srgbClr val="FFB021"/>
                </a:solidFill>
                <a:latin typeface="Montserrat" pitchFamily="2" charset="0"/>
              </a:rPr>
              <a:t>Juan P.A. Maldonado </a:t>
            </a:r>
            <a:endParaRPr lang="en-US" dirty="0"/>
          </a:p>
        </p:txBody>
      </p:sp>
      <p:sp>
        <p:nvSpPr>
          <p:cNvPr id="6" name="Slide Number Placeholder 5">
            <a:extLst>
              <a:ext uri="{FF2B5EF4-FFF2-40B4-BE49-F238E27FC236}">
                <a16:creationId xmlns:a16="http://schemas.microsoft.com/office/drawing/2014/main" id="{10666D92-AE3D-5DDA-FA7A-E0C19FA3C134}"/>
              </a:ext>
            </a:extLst>
          </p:cNvPr>
          <p:cNvSpPr>
            <a:spLocks noGrp="1"/>
          </p:cNvSpPr>
          <p:nvPr>
            <p:ph type="sldNum" sz="quarter" idx="4"/>
          </p:nvPr>
        </p:nvSpPr>
        <p:spPr>
          <a:xfrm>
            <a:off x="8610600" y="6438238"/>
            <a:ext cx="2743200" cy="365125"/>
          </a:xfrm>
          <a:prstGeom prst="rect">
            <a:avLst/>
          </a:prstGeom>
        </p:spPr>
        <p:txBody>
          <a:bodyPr vert="horz" lIns="91440" tIns="45720" rIns="91440" bIns="45720" rtlCol="0" anchor="ctr"/>
          <a:lstStyle>
            <a:lvl1pPr algn="r">
              <a:defRPr sz="1800" b="1">
                <a:solidFill>
                  <a:srgbClr val="E4A338"/>
                </a:solidFill>
                <a:latin typeface="Montserrat" pitchFamily="2" charset="77"/>
              </a:defRPr>
            </a:lvl1pPr>
          </a:lstStyle>
          <a:p>
            <a:fld id="{F62BAB4A-DDC9-CF40-AD63-08BD56AFF626}" type="slidenum">
              <a:rPr lang="en-US" smtClean="0"/>
              <a:pPr/>
              <a:t>‹#›</a:t>
            </a:fld>
            <a:endParaRPr lang="en-US" b="1" dirty="0"/>
          </a:p>
        </p:txBody>
      </p:sp>
    </p:spTree>
    <p:extLst>
      <p:ext uri="{BB962C8B-B14F-4D97-AF65-F5344CB8AC3E}">
        <p14:creationId xmlns:p14="http://schemas.microsoft.com/office/powerpoint/2010/main" val="876410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4ECC0716-510A-1C12-B99D-75B212D3C622}"/>
              </a:ext>
            </a:extLst>
          </p:cNvPr>
          <p:cNvSpPr>
            <a:spLocks noGrp="1"/>
          </p:cNvSpPr>
          <p:nvPr>
            <p:ph type="sldNum" sz="quarter" idx="4"/>
          </p:nvPr>
        </p:nvSpPr>
        <p:spPr>
          <a:xfrm>
            <a:off x="11366499" y="6450220"/>
            <a:ext cx="703825" cy="462315"/>
          </a:xfrm>
          <a:prstGeom prst="rect">
            <a:avLst/>
          </a:prstGeom>
        </p:spPr>
        <p:txBody>
          <a:bodyPr/>
          <a:lstStyle>
            <a:lvl1pPr algn="r">
              <a:defRPr b="1">
                <a:solidFill>
                  <a:srgbClr val="FFB021"/>
                </a:solidFill>
                <a:latin typeface="Montserrat" pitchFamily="2" charset="77"/>
              </a:defRPr>
            </a:lvl1pPr>
          </a:lstStyle>
          <a:p>
            <a:fld id="{2532C564-696A-4846-83E2-81A8934D1A7B}" type="slidenum">
              <a:rPr lang="en-US" smtClean="0"/>
              <a:pPr/>
              <a:t>‹#›</a:t>
            </a:fld>
            <a:endParaRPr lang="en-US" dirty="0">
              <a:latin typeface="Montserrat" pitchFamily="2" charset="77"/>
            </a:endParaRPr>
          </a:p>
        </p:txBody>
      </p:sp>
      <p:sp>
        <p:nvSpPr>
          <p:cNvPr id="3" name="Footer Placeholder 4">
            <a:extLst>
              <a:ext uri="{FF2B5EF4-FFF2-40B4-BE49-F238E27FC236}">
                <a16:creationId xmlns:a16="http://schemas.microsoft.com/office/drawing/2014/main" id="{BBF8C7A5-3102-822A-D600-07CC8834C56D}"/>
              </a:ext>
            </a:extLst>
          </p:cNvPr>
          <p:cNvSpPr>
            <a:spLocks noGrp="1"/>
          </p:cNvSpPr>
          <p:nvPr>
            <p:ph type="ftr" sz="quarter" idx="3"/>
          </p:nvPr>
        </p:nvSpPr>
        <p:spPr>
          <a:xfrm>
            <a:off x="-1" y="6412892"/>
            <a:ext cx="10609730" cy="415202"/>
          </a:xfrm>
          <a:prstGeom prst="rect">
            <a:avLst/>
          </a:prstGeom>
        </p:spPr>
        <p:txBody>
          <a:bodyPr vert="horz" lIns="91440" tIns="45720" rIns="91440" bIns="45720" rtlCol="0" anchor="ctr"/>
          <a:lstStyle>
            <a:lvl1pPr algn="l">
              <a:defRPr sz="1800">
                <a:ln>
                  <a:noFill/>
                </a:ln>
                <a:solidFill>
                  <a:srgbClr val="FFB021"/>
                </a:solidFill>
                <a:latin typeface="Montserrat SemiBold" pitchFamily="2" charset="0"/>
              </a:defRPr>
            </a:lvl1pPr>
          </a:lstStyle>
          <a:p>
            <a:r>
              <a:rPr lang="en-US" sz="1800" b="1" dirty="0">
                <a:solidFill>
                  <a:srgbClr val="FFB021"/>
                </a:solidFill>
                <a:latin typeface="Montserrat" pitchFamily="2" charset="0"/>
              </a:rPr>
              <a:t>Juan P.A. Maldonado </a:t>
            </a:r>
            <a:endParaRPr lang="en-US" dirty="0"/>
          </a:p>
        </p:txBody>
      </p:sp>
    </p:spTree>
    <p:extLst>
      <p:ext uri="{BB962C8B-B14F-4D97-AF65-F5344CB8AC3E}">
        <p14:creationId xmlns:p14="http://schemas.microsoft.com/office/powerpoint/2010/main" val="42200725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5.xml"/><Relationship Id="rId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B98626-7FB2-F05B-1330-4A6B381CC2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8FA83ED-29BD-C288-1CE7-2043C60B46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687B124-E318-156A-8202-8123CDEB964F}"/>
              </a:ext>
            </a:extLst>
          </p:cNvPr>
          <p:cNvSpPr>
            <a:spLocks noGrp="1"/>
          </p:cNvSpPr>
          <p:nvPr>
            <p:ph type="sldNum" sz="quarter" idx="4"/>
          </p:nvPr>
        </p:nvSpPr>
        <p:spPr>
          <a:xfrm>
            <a:off x="8610600" y="6451886"/>
            <a:ext cx="2743200" cy="365125"/>
          </a:xfrm>
          <a:prstGeom prst="rect">
            <a:avLst/>
          </a:prstGeom>
        </p:spPr>
        <p:txBody>
          <a:bodyPr vert="horz" lIns="91440" tIns="45720" rIns="91440" bIns="45720" rtlCol="0" anchor="ctr"/>
          <a:lstStyle>
            <a:lvl1pPr algn="r">
              <a:defRPr sz="1800" b="1">
                <a:solidFill>
                  <a:srgbClr val="E4A338"/>
                </a:solidFill>
                <a:latin typeface="Montserrat" pitchFamily="2" charset="77"/>
              </a:defRPr>
            </a:lvl1pPr>
          </a:lstStyle>
          <a:p>
            <a:fld id="{F62BAB4A-DDC9-CF40-AD63-08BD56AFF626}" type="slidenum">
              <a:rPr lang="en-US" smtClean="0"/>
              <a:pPr/>
              <a:t>‹#›</a:t>
            </a:fld>
            <a:endParaRPr lang="en-US" b="1" dirty="0"/>
          </a:p>
        </p:txBody>
      </p:sp>
      <p:sp>
        <p:nvSpPr>
          <p:cNvPr id="7" name="Footer Placeholder 4">
            <a:extLst>
              <a:ext uri="{FF2B5EF4-FFF2-40B4-BE49-F238E27FC236}">
                <a16:creationId xmlns:a16="http://schemas.microsoft.com/office/drawing/2014/main" id="{54D23AE4-645B-7D91-E38D-7455DC8803DE}"/>
              </a:ext>
            </a:extLst>
          </p:cNvPr>
          <p:cNvSpPr>
            <a:spLocks noGrp="1"/>
          </p:cNvSpPr>
          <p:nvPr>
            <p:ph type="ftr" sz="quarter" idx="3"/>
          </p:nvPr>
        </p:nvSpPr>
        <p:spPr>
          <a:xfrm>
            <a:off x="-1" y="6412892"/>
            <a:ext cx="10609730" cy="415202"/>
          </a:xfrm>
          <a:prstGeom prst="rect">
            <a:avLst/>
          </a:prstGeom>
        </p:spPr>
        <p:txBody>
          <a:bodyPr vert="horz" lIns="91440" tIns="45720" rIns="91440" bIns="45720" rtlCol="0" anchor="ctr"/>
          <a:lstStyle>
            <a:lvl1pPr algn="l">
              <a:defRPr sz="1800">
                <a:ln>
                  <a:noFill/>
                </a:ln>
                <a:solidFill>
                  <a:srgbClr val="FFB021"/>
                </a:solidFill>
                <a:latin typeface="Montserrat SemiBold" pitchFamily="2" charset="0"/>
              </a:defRPr>
            </a:lvl1pPr>
          </a:lstStyle>
          <a:p>
            <a:r>
              <a:rPr lang="en-US" sz="1800" b="1">
                <a:solidFill>
                  <a:srgbClr val="FFB021"/>
                </a:solidFill>
                <a:latin typeface="Montserrat" pitchFamily="2" charset="0"/>
              </a:rPr>
              <a:t>Juan P.A. Maldonado </a:t>
            </a:r>
            <a:endParaRPr lang="en-US" dirty="0"/>
          </a:p>
        </p:txBody>
      </p:sp>
    </p:spTree>
    <p:extLst>
      <p:ext uri="{BB962C8B-B14F-4D97-AF65-F5344CB8AC3E}">
        <p14:creationId xmlns:p14="http://schemas.microsoft.com/office/powerpoint/2010/main" val="8229373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90000"/>
                    </a14:imgEffect>
                  </a14:imgLayer>
                </a14:imgProps>
              </a:ext>
            </a:extLst>
          </a:blip>
          <a:srcRect/>
          <a:stretch>
            <a:fillRect t="-83000" b="-83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3B37B3-0012-FE3F-C1A3-9B0F6960D7B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40D7266-1472-5EEC-9CA4-2EE67F6C66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4">
            <a:extLst>
              <a:ext uri="{FF2B5EF4-FFF2-40B4-BE49-F238E27FC236}">
                <a16:creationId xmlns:a16="http://schemas.microsoft.com/office/drawing/2014/main" id="{65F1694E-4A29-C22A-960C-AFAAB1932131}"/>
              </a:ext>
            </a:extLst>
          </p:cNvPr>
          <p:cNvSpPr>
            <a:spLocks noGrp="1"/>
          </p:cNvSpPr>
          <p:nvPr>
            <p:ph type="ftr" sz="quarter" idx="3"/>
          </p:nvPr>
        </p:nvSpPr>
        <p:spPr>
          <a:xfrm>
            <a:off x="-1" y="6412892"/>
            <a:ext cx="10609730" cy="415202"/>
          </a:xfrm>
          <a:prstGeom prst="rect">
            <a:avLst/>
          </a:prstGeom>
        </p:spPr>
        <p:txBody>
          <a:bodyPr vert="horz" lIns="91440" tIns="45720" rIns="91440" bIns="45720" rtlCol="0" anchor="ctr"/>
          <a:lstStyle>
            <a:lvl1pPr algn="l">
              <a:defRPr sz="1800">
                <a:ln>
                  <a:noFill/>
                </a:ln>
                <a:solidFill>
                  <a:srgbClr val="FFB021"/>
                </a:solidFill>
                <a:latin typeface="Montserrat SemiBold" pitchFamily="2" charset="0"/>
              </a:defRPr>
            </a:lvl1pPr>
          </a:lstStyle>
          <a:p>
            <a:r>
              <a:rPr lang="en-US" sz="1800" b="1">
                <a:solidFill>
                  <a:srgbClr val="FFB021"/>
                </a:solidFill>
                <a:latin typeface="Montserrat" pitchFamily="2" charset="0"/>
              </a:rPr>
              <a:t>Juan P.A. Maldonado </a:t>
            </a:r>
            <a:endParaRPr lang="en-US" dirty="0"/>
          </a:p>
        </p:txBody>
      </p:sp>
      <p:sp>
        <p:nvSpPr>
          <p:cNvPr id="10" name="Slide Number Placeholder 5">
            <a:extLst>
              <a:ext uri="{FF2B5EF4-FFF2-40B4-BE49-F238E27FC236}">
                <a16:creationId xmlns:a16="http://schemas.microsoft.com/office/drawing/2014/main" id="{3FA88053-6C4D-3C74-4194-BE3307EC888B}"/>
              </a:ext>
            </a:extLst>
          </p:cNvPr>
          <p:cNvSpPr>
            <a:spLocks noGrp="1"/>
          </p:cNvSpPr>
          <p:nvPr>
            <p:ph type="sldNum" sz="quarter" idx="4"/>
          </p:nvPr>
        </p:nvSpPr>
        <p:spPr>
          <a:xfrm>
            <a:off x="11366499" y="6450220"/>
            <a:ext cx="703825" cy="462315"/>
          </a:xfrm>
          <a:prstGeom prst="rect">
            <a:avLst/>
          </a:prstGeom>
        </p:spPr>
        <p:txBody>
          <a:bodyPr/>
          <a:lstStyle>
            <a:lvl1pPr algn="r">
              <a:defRPr b="1">
                <a:solidFill>
                  <a:srgbClr val="FFB021"/>
                </a:solidFill>
                <a:latin typeface="Montserrat" pitchFamily="2" charset="77"/>
              </a:defRPr>
            </a:lvl1pPr>
          </a:lstStyle>
          <a:p>
            <a:fld id="{2532C564-696A-4846-83E2-81A8934D1A7B}" type="slidenum">
              <a:rPr lang="en-US" smtClean="0"/>
              <a:pPr/>
              <a:t>‹#›</a:t>
            </a:fld>
            <a:endParaRPr lang="en-US" dirty="0">
              <a:latin typeface="Montserrat" pitchFamily="2" charset="77"/>
            </a:endParaRPr>
          </a:p>
        </p:txBody>
      </p:sp>
      <p:sp>
        <p:nvSpPr>
          <p:cNvPr id="11" name="Rectangle 10">
            <a:extLst>
              <a:ext uri="{FF2B5EF4-FFF2-40B4-BE49-F238E27FC236}">
                <a16:creationId xmlns:a16="http://schemas.microsoft.com/office/drawing/2014/main" id="{2B7D3E80-8491-4210-C385-D1F8F795A711}"/>
              </a:ext>
            </a:extLst>
          </p:cNvPr>
          <p:cNvSpPr/>
          <p:nvPr userDrawn="1"/>
        </p:nvSpPr>
        <p:spPr>
          <a:xfrm>
            <a:off x="2659855" y="16971773"/>
            <a:ext cx="6745402" cy="5757598"/>
          </a:xfrm>
          <a:prstGeom prst="rect">
            <a:avLst/>
          </a:prstGeom>
          <a:solidFill>
            <a:schemeClr val="accent1"/>
          </a:solidFill>
          <a:ln w="38100">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DE" sz="1500" dirty="0">
                <a:solidFill>
                  <a:schemeClr val="bg1"/>
                </a:solidFill>
                <a:latin typeface="Montserrat SemiBold" pitchFamily="2" charset="0"/>
              </a:rPr>
              <a:t>95 percentile</a:t>
            </a:r>
          </a:p>
        </p:txBody>
      </p:sp>
      <p:sp>
        <p:nvSpPr>
          <p:cNvPr id="12" name="Rectangle 11">
            <a:extLst>
              <a:ext uri="{FF2B5EF4-FFF2-40B4-BE49-F238E27FC236}">
                <a16:creationId xmlns:a16="http://schemas.microsoft.com/office/drawing/2014/main" id="{6940B886-29C5-7B4B-C4DF-9989DFFEE966}"/>
              </a:ext>
            </a:extLst>
          </p:cNvPr>
          <p:cNvSpPr/>
          <p:nvPr userDrawn="1"/>
        </p:nvSpPr>
        <p:spPr>
          <a:xfrm>
            <a:off x="1008855" y="-6523227"/>
            <a:ext cx="6745402" cy="5757598"/>
          </a:xfrm>
          <a:prstGeom prst="rect">
            <a:avLst/>
          </a:prstGeom>
          <a:solidFill>
            <a:schemeClr val="accent1"/>
          </a:solidFill>
          <a:ln w="38100">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DE" sz="1500" dirty="0">
                <a:solidFill>
                  <a:schemeClr val="bg1"/>
                </a:solidFill>
                <a:latin typeface="Montserrat SemiBold" pitchFamily="2" charset="0"/>
              </a:rPr>
              <a:t>95 percentile</a:t>
            </a:r>
          </a:p>
        </p:txBody>
      </p:sp>
    </p:spTree>
    <p:extLst>
      <p:ext uri="{BB962C8B-B14F-4D97-AF65-F5344CB8AC3E}">
        <p14:creationId xmlns:p14="http://schemas.microsoft.com/office/powerpoint/2010/main" val="2906387660"/>
      </p:ext>
    </p:extLst>
  </p:cSld>
  <p:clrMap bg1="lt1" tx1="dk1" bg2="lt2" tx2="dk2" accent1="accent1" accent2="accent2" accent3="accent3" accent4="accent4" accent5="accent5" accent6="accent6" hlink="hlink" folHlink="folHlink"/>
  <p:sldLayoutIdLst>
    <p:sldLayoutId id="2147483663" r:id="rId1"/>
  </p:sldLayoutIdLst>
  <p:hf hdr="0" dt="0"/>
  <p:txStyles>
    <p:titleStyle>
      <a:lvl1pPr algn="l" defTabSz="914354" rtl="0" eaLnBrk="1" latinLnBrk="0" hangingPunct="1">
        <a:lnSpc>
          <a:spcPct val="90000"/>
        </a:lnSpc>
        <a:spcBef>
          <a:spcPct val="0"/>
        </a:spcBef>
        <a:buNone/>
        <a:defRPr sz="4400" kern="1200">
          <a:solidFill>
            <a:schemeClr val="bg1"/>
          </a:solidFill>
          <a:latin typeface="Montserrat" pitchFamily="2" charset="0"/>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248">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notesSlide" Target="../notesSlides/notesSlide1.xml"/><Relationship Id="rId16" Type="http://schemas.openxmlformats.org/officeDocument/2006/relationships/image" Target="../media/image13.png"/><Relationship Id="rId1" Type="http://schemas.openxmlformats.org/officeDocument/2006/relationships/slideLayout" Target="../slideLayouts/slideLayout5.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12.png"/><Relationship Id="rId10"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6.pn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49.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64.png"/><Relationship Id="rId4" Type="http://schemas.openxmlformats.org/officeDocument/2006/relationships/hyperlink" Target="https://madmax.mpp.mpg.de/assets/Stefan%20Paul%20Nikolas%20Knirck.pdf"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66.png"/><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8.png"/><Relationship Id="rId3" Type="http://schemas.openxmlformats.org/officeDocument/2006/relationships/image" Target="../media/image68.png"/><Relationship Id="rId7" Type="http://schemas.openxmlformats.org/officeDocument/2006/relationships/image" Target="../media/image73.png"/><Relationship Id="rId12" Type="http://schemas.openxmlformats.org/officeDocument/2006/relationships/image" Target="../media/image77.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72.png"/><Relationship Id="rId11" Type="http://schemas.openxmlformats.org/officeDocument/2006/relationships/image" Target="../media/image76.png"/><Relationship Id="rId5" Type="http://schemas.openxmlformats.org/officeDocument/2006/relationships/image" Target="../media/image71.png"/><Relationship Id="rId10" Type="http://schemas.openxmlformats.org/officeDocument/2006/relationships/image" Target="../media/image24.png"/><Relationship Id="rId4" Type="http://schemas.openxmlformats.org/officeDocument/2006/relationships/image" Target="../media/image70.png"/><Relationship Id="rId9" Type="http://schemas.openxmlformats.org/officeDocument/2006/relationships/image" Target="../media/image75.png"/></Relationships>
</file>

<file path=ppt/slides/_rels/slide2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9.png"/><Relationship Id="rId7" Type="http://schemas.microsoft.com/office/2007/relationships/hdphoto" Target="../media/hdphoto2.wdp"/><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80.png"/><Relationship Id="rId5" Type="http://schemas.openxmlformats.org/officeDocument/2006/relationships/hyperlink" Target="https://journals.aps.org/prl/abstract/10.1103/c749-419q" TargetMode="External"/><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hyperlink" Target="https://www.youtube.com/watch?v=JTKSd-U3N1o" TargetMode="External"/><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25.jp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90000"/>
                    </a14:imgEffect>
                  </a14:imgLayer>
                </a14:imgProps>
              </a:ext>
            </a:extLst>
          </a:blip>
          <a:srcRect/>
          <a:stretch>
            <a:fillRect t="-83000" b="-83000"/>
          </a:stretch>
        </a:blipFill>
        <a:effectLst/>
      </p:bgPr>
    </p:bg>
    <p:spTree>
      <p:nvGrpSpPr>
        <p:cNvPr id="1" name=""/>
        <p:cNvGrpSpPr/>
        <p:nvPr/>
      </p:nvGrpSpPr>
      <p:grpSpPr>
        <a:xfrm>
          <a:off x="0" y="0"/>
          <a:ext cx="0" cy="0"/>
          <a:chOff x="0" y="0"/>
          <a:chExt cx="0" cy="0"/>
        </a:xfrm>
      </p:grpSpPr>
      <p:pic>
        <p:nvPicPr>
          <p:cNvPr id="4" name="Picture 3" descr="A logo with white text and circles&#10;&#10;Description automatically generated">
            <a:extLst>
              <a:ext uri="{FF2B5EF4-FFF2-40B4-BE49-F238E27FC236}">
                <a16:creationId xmlns:a16="http://schemas.microsoft.com/office/drawing/2014/main" id="{B3D3BD62-E78F-4173-D9D6-FAF75F5F87D1}"/>
              </a:ext>
            </a:extLst>
          </p:cNvPr>
          <p:cNvPicPr>
            <a:picLocks noChangeAspect="1"/>
          </p:cNvPicPr>
          <p:nvPr/>
        </p:nvPicPr>
        <p:blipFill>
          <a:blip r:embed="rId5">
            <a:alphaModFix amt="50000"/>
          </a:blip>
          <a:stretch>
            <a:fillRect/>
          </a:stretch>
        </p:blipFill>
        <p:spPr>
          <a:xfrm>
            <a:off x="3563274" y="4569292"/>
            <a:ext cx="1106715" cy="1106715"/>
          </a:xfrm>
          <a:prstGeom prst="rect">
            <a:avLst/>
          </a:prstGeom>
        </p:spPr>
      </p:pic>
      <p:pic>
        <p:nvPicPr>
          <p:cNvPr id="5" name="Picture 4" descr="A white text on a black background&#10;&#10;Description automatically generated">
            <a:extLst>
              <a:ext uri="{FF2B5EF4-FFF2-40B4-BE49-F238E27FC236}">
                <a16:creationId xmlns:a16="http://schemas.microsoft.com/office/drawing/2014/main" id="{02AD8106-C18C-E460-6ECF-BD5995B613C2}"/>
              </a:ext>
            </a:extLst>
          </p:cNvPr>
          <p:cNvPicPr>
            <a:picLocks noChangeAspect="1"/>
          </p:cNvPicPr>
          <p:nvPr/>
        </p:nvPicPr>
        <p:blipFill>
          <a:blip r:embed="rId6">
            <a:alphaModFix amt="50000"/>
          </a:blip>
          <a:stretch>
            <a:fillRect/>
          </a:stretch>
        </p:blipFill>
        <p:spPr>
          <a:xfrm>
            <a:off x="7996545" y="6005458"/>
            <a:ext cx="2465083" cy="526911"/>
          </a:xfrm>
          <a:prstGeom prst="rect">
            <a:avLst/>
          </a:prstGeom>
        </p:spPr>
      </p:pic>
      <p:pic>
        <p:nvPicPr>
          <p:cNvPr id="6" name="Picture 5" descr="A black and white sign with white text&#10;&#10;Description automatically generated">
            <a:extLst>
              <a:ext uri="{FF2B5EF4-FFF2-40B4-BE49-F238E27FC236}">
                <a16:creationId xmlns:a16="http://schemas.microsoft.com/office/drawing/2014/main" id="{E0A8A2F5-56C0-CF54-B18D-83149226483A}"/>
              </a:ext>
            </a:extLst>
          </p:cNvPr>
          <p:cNvPicPr>
            <a:picLocks noChangeAspect="1"/>
          </p:cNvPicPr>
          <p:nvPr/>
        </p:nvPicPr>
        <p:blipFill>
          <a:blip r:embed="rId7">
            <a:alphaModFix amt="50000"/>
          </a:blip>
          <a:stretch>
            <a:fillRect/>
          </a:stretch>
        </p:blipFill>
        <p:spPr>
          <a:xfrm>
            <a:off x="7641310" y="4733449"/>
            <a:ext cx="2130557" cy="746296"/>
          </a:xfrm>
          <a:prstGeom prst="rect">
            <a:avLst/>
          </a:prstGeom>
        </p:spPr>
      </p:pic>
      <p:pic>
        <p:nvPicPr>
          <p:cNvPr id="7" name="Picture 6" descr="A black and white logo&#10;&#10;Description automatically generated">
            <a:extLst>
              <a:ext uri="{FF2B5EF4-FFF2-40B4-BE49-F238E27FC236}">
                <a16:creationId xmlns:a16="http://schemas.microsoft.com/office/drawing/2014/main" id="{6EA8FD83-CEDB-25FF-164C-5507C2FD73D9}"/>
              </a:ext>
            </a:extLst>
          </p:cNvPr>
          <p:cNvPicPr>
            <a:picLocks noChangeAspect="1"/>
          </p:cNvPicPr>
          <p:nvPr/>
        </p:nvPicPr>
        <p:blipFill>
          <a:blip r:embed="rId8">
            <a:alphaModFix amt="50000"/>
          </a:blip>
          <a:stretch>
            <a:fillRect/>
          </a:stretch>
        </p:blipFill>
        <p:spPr>
          <a:xfrm>
            <a:off x="9871950" y="4569293"/>
            <a:ext cx="1380429" cy="1048240"/>
          </a:xfrm>
          <a:prstGeom prst="rect">
            <a:avLst/>
          </a:prstGeom>
        </p:spPr>
      </p:pic>
      <p:pic>
        <p:nvPicPr>
          <p:cNvPr id="9" name="Picture 8" descr="A white logo with a black background&#10;&#10;Description automatically generated">
            <a:extLst>
              <a:ext uri="{FF2B5EF4-FFF2-40B4-BE49-F238E27FC236}">
                <a16:creationId xmlns:a16="http://schemas.microsoft.com/office/drawing/2014/main" id="{752FACE8-3E77-F893-5038-93C763BA6358}"/>
              </a:ext>
            </a:extLst>
          </p:cNvPr>
          <p:cNvPicPr>
            <a:picLocks noChangeAspect="1"/>
          </p:cNvPicPr>
          <p:nvPr/>
        </p:nvPicPr>
        <p:blipFill>
          <a:blip r:embed="rId9">
            <a:alphaModFix amt="50000"/>
          </a:blip>
          <a:stretch>
            <a:fillRect/>
          </a:stretch>
        </p:blipFill>
        <p:spPr>
          <a:xfrm>
            <a:off x="463340" y="4435064"/>
            <a:ext cx="915872" cy="1267570"/>
          </a:xfrm>
          <a:prstGeom prst="rect">
            <a:avLst/>
          </a:prstGeom>
        </p:spPr>
      </p:pic>
      <p:pic>
        <p:nvPicPr>
          <p:cNvPr id="10" name="Picture 9" descr="A white logo with a black background&#10;&#10;Description automatically generated">
            <a:extLst>
              <a:ext uri="{FF2B5EF4-FFF2-40B4-BE49-F238E27FC236}">
                <a16:creationId xmlns:a16="http://schemas.microsoft.com/office/drawing/2014/main" id="{3E932D8A-5BD5-5694-11A4-3FA71825E53F}"/>
              </a:ext>
            </a:extLst>
          </p:cNvPr>
          <p:cNvPicPr>
            <a:picLocks noChangeAspect="1"/>
          </p:cNvPicPr>
          <p:nvPr/>
        </p:nvPicPr>
        <p:blipFill>
          <a:blip r:embed="rId10">
            <a:alphaModFix amt="50000"/>
          </a:blip>
          <a:stretch>
            <a:fillRect/>
          </a:stretch>
        </p:blipFill>
        <p:spPr>
          <a:xfrm>
            <a:off x="1612921" y="4689539"/>
            <a:ext cx="1494983" cy="930212"/>
          </a:xfrm>
          <a:prstGeom prst="rect">
            <a:avLst/>
          </a:prstGeom>
        </p:spPr>
      </p:pic>
      <p:pic>
        <p:nvPicPr>
          <p:cNvPr id="11" name="Picture 10" descr="A white text on a black background&#10;&#10;Description automatically generated">
            <a:extLst>
              <a:ext uri="{FF2B5EF4-FFF2-40B4-BE49-F238E27FC236}">
                <a16:creationId xmlns:a16="http://schemas.microsoft.com/office/drawing/2014/main" id="{5E78E2EC-66C2-87FE-0813-BE04E1C5D25B}"/>
              </a:ext>
            </a:extLst>
          </p:cNvPr>
          <p:cNvPicPr>
            <a:picLocks noChangeAspect="1"/>
          </p:cNvPicPr>
          <p:nvPr/>
        </p:nvPicPr>
        <p:blipFill>
          <a:blip r:embed="rId11">
            <a:alphaModFix amt="50000"/>
          </a:blip>
          <a:stretch>
            <a:fillRect/>
          </a:stretch>
        </p:blipFill>
        <p:spPr>
          <a:xfrm>
            <a:off x="243891" y="6015989"/>
            <a:ext cx="1992876" cy="604463"/>
          </a:xfrm>
          <a:prstGeom prst="rect">
            <a:avLst/>
          </a:prstGeom>
        </p:spPr>
      </p:pic>
      <p:pic>
        <p:nvPicPr>
          <p:cNvPr id="12" name="Picture 11" descr="A white text on a black background&#10;&#10;Description automatically generated">
            <a:extLst>
              <a:ext uri="{FF2B5EF4-FFF2-40B4-BE49-F238E27FC236}">
                <a16:creationId xmlns:a16="http://schemas.microsoft.com/office/drawing/2014/main" id="{54396BBB-F80B-A688-5E7E-7C7A139ABFCE}"/>
              </a:ext>
            </a:extLst>
          </p:cNvPr>
          <p:cNvPicPr>
            <a:picLocks noChangeAspect="1"/>
          </p:cNvPicPr>
          <p:nvPr/>
        </p:nvPicPr>
        <p:blipFill>
          <a:blip r:embed="rId12">
            <a:alphaModFix amt="50000"/>
          </a:blip>
          <a:stretch>
            <a:fillRect/>
          </a:stretch>
        </p:blipFill>
        <p:spPr>
          <a:xfrm>
            <a:off x="2830140" y="6011332"/>
            <a:ext cx="2130712" cy="547339"/>
          </a:xfrm>
          <a:prstGeom prst="rect">
            <a:avLst/>
          </a:prstGeom>
        </p:spPr>
      </p:pic>
      <p:pic>
        <p:nvPicPr>
          <p:cNvPr id="13" name="Picture 12" descr="A black background with white text&#10;&#10;Description automatically generated">
            <a:extLst>
              <a:ext uri="{FF2B5EF4-FFF2-40B4-BE49-F238E27FC236}">
                <a16:creationId xmlns:a16="http://schemas.microsoft.com/office/drawing/2014/main" id="{F47FD8A3-5C22-1F1E-B3B6-38BB2128B6CA}"/>
              </a:ext>
            </a:extLst>
          </p:cNvPr>
          <p:cNvPicPr>
            <a:picLocks noChangeAspect="1"/>
          </p:cNvPicPr>
          <p:nvPr/>
        </p:nvPicPr>
        <p:blipFill>
          <a:blip r:embed="rId13">
            <a:alphaModFix amt="50000"/>
          </a:blip>
          <a:stretch>
            <a:fillRect/>
          </a:stretch>
        </p:blipFill>
        <p:spPr>
          <a:xfrm>
            <a:off x="5402076" y="5866433"/>
            <a:ext cx="2307407" cy="823626"/>
          </a:xfrm>
          <a:prstGeom prst="rect">
            <a:avLst/>
          </a:prstGeom>
        </p:spPr>
      </p:pic>
      <p:pic>
        <p:nvPicPr>
          <p:cNvPr id="14" name="Picture 13" descr="A black and white logo&#10;&#10;Description automatically generated">
            <a:extLst>
              <a:ext uri="{FF2B5EF4-FFF2-40B4-BE49-F238E27FC236}">
                <a16:creationId xmlns:a16="http://schemas.microsoft.com/office/drawing/2014/main" id="{BBCE1A1C-94C0-C1DF-80F1-40880E5B0F8E}"/>
              </a:ext>
            </a:extLst>
          </p:cNvPr>
          <p:cNvPicPr>
            <a:picLocks noChangeAspect="1"/>
          </p:cNvPicPr>
          <p:nvPr/>
        </p:nvPicPr>
        <p:blipFill>
          <a:blip r:embed="rId14">
            <a:alphaModFix amt="50000"/>
          </a:blip>
          <a:stretch>
            <a:fillRect/>
          </a:stretch>
        </p:blipFill>
        <p:spPr>
          <a:xfrm>
            <a:off x="10955306" y="5367855"/>
            <a:ext cx="915872" cy="1104386"/>
          </a:xfrm>
          <a:prstGeom prst="rect">
            <a:avLst/>
          </a:prstGeom>
        </p:spPr>
      </p:pic>
      <p:pic>
        <p:nvPicPr>
          <p:cNvPr id="15" name="Picture 14" descr="A black and white logo&#10;&#10;Description automatically generated">
            <a:extLst>
              <a:ext uri="{FF2B5EF4-FFF2-40B4-BE49-F238E27FC236}">
                <a16:creationId xmlns:a16="http://schemas.microsoft.com/office/drawing/2014/main" id="{855EA842-84D8-1D7F-89B9-671D26385EC1}"/>
              </a:ext>
            </a:extLst>
          </p:cNvPr>
          <p:cNvPicPr>
            <a:picLocks noChangeAspect="1"/>
          </p:cNvPicPr>
          <p:nvPr/>
        </p:nvPicPr>
        <p:blipFill rotWithShape="1">
          <a:blip r:embed="rId15"/>
          <a:srcRect l="20931" t="21246" r="14637" b="23334"/>
          <a:stretch/>
        </p:blipFill>
        <p:spPr>
          <a:xfrm>
            <a:off x="4792225" y="4241434"/>
            <a:ext cx="2550271" cy="1464924"/>
          </a:xfrm>
          <a:prstGeom prst="rect">
            <a:avLst/>
          </a:prstGeom>
        </p:spPr>
      </p:pic>
      <p:sp>
        <p:nvSpPr>
          <p:cNvPr id="8" name="TextBox 7">
            <a:extLst>
              <a:ext uri="{FF2B5EF4-FFF2-40B4-BE49-F238E27FC236}">
                <a16:creationId xmlns:a16="http://schemas.microsoft.com/office/drawing/2014/main" id="{198E21CF-F714-7684-B4A5-25B8BF945C2F}"/>
              </a:ext>
            </a:extLst>
          </p:cNvPr>
          <p:cNvSpPr txBox="1"/>
          <p:nvPr/>
        </p:nvSpPr>
        <p:spPr>
          <a:xfrm>
            <a:off x="172450" y="304194"/>
            <a:ext cx="12019550" cy="92345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solidFill>
                    <a:prstClr val="black"/>
                  </a:solidFill>
                </a:ln>
                <a:solidFill>
                  <a:prstClr val="white"/>
                </a:solidFill>
                <a:effectLst/>
                <a:uLnTx/>
                <a:uFillTx/>
                <a:latin typeface="Montserrat Black" pitchFamily="2" charset="0"/>
                <a:ea typeface="Roboto Black" panose="02000000000000000000" pitchFamily="2" charset="0"/>
                <a:cs typeface="+mn-cs"/>
              </a:rPr>
              <a:t>The                  experiment: An Overview</a:t>
            </a:r>
            <a:endParaRPr kumimoji="0" lang="en-US" sz="4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0" name="TextBox 19">
            <a:extLst>
              <a:ext uri="{FF2B5EF4-FFF2-40B4-BE49-F238E27FC236}">
                <a16:creationId xmlns:a16="http://schemas.microsoft.com/office/drawing/2014/main" id="{63221E3C-3E39-0316-FB8C-E1C13B4A7E03}"/>
              </a:ext>
            </a:extLst>
          </p:cNvPr>
          <p:cNvSpPr txBox="1"/>
          <p:nvPr/>
        </p:nvSpPr>
        <p:spPr>
          <a:xfrm>
            <a:off x="526945" y="1775889"/>
            <a:ext cx="11138109" cy="201593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w="9525">
                  <a:solidFill>
                    <a:prstClr val="black"/>
                  </a:solidFill>
                </a:ln>
                <a:solidFill>
                  <a:srgbClr val="EAB765"/>
                </a:solidFill>
                <a:effectLst/>
                <a:uLnTx/>
                <a:uFillTx/>
                <a:latin typeface="Montserrat Black" pitchFamily="2" charset="0"/>
                <a:ea typeface="+mn-ea"/>
                <a:cs typeface="+mn-cs"/>
              </a:rPr>
              <a:t>Juan P.A. Maldonado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a:ln w="9525">
                <a:solidFill>
                  <a:prstClr val="black"/>
                </a:solidFill>
              </a:ln>
              <a:solidFill>
                <a:srgbClr val="EAB765"/>
              </a:solidFill>
              <a:effectLst/>
              <a:uLnTx/>
              <a:uFillTx/>
              <a:latin typeface="Montserrat Black"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w="6350">
                  <a:solidFill>
                    <a:prstClr val="black"/>
                  </a:solidFill>
                </a:ln>
                <a:solidFill>
                  <a:srgbClr val="EAB765"/>
                </a:solidFill>
                <a:effectLst>
                  <a:outerShdw blurRad="50800" dist="50800" dir="5400000" sx="1000" sy="1000" algn="ctr" rotWithShape="0">
                    <a:srgbClr val="000000">
                      <a:alpha val="43137"/>
                    </a:srgbClr>
                  </a:outerShdw>
                </a:effectLst>
                <a:uLnTx/>
                <a:uFillTx/>
                <a:latin typeface="Montserrat Black" pitchFamily="2" charset="0"/>
                <a:ea typeface="+mn-ea"/>
                <a:cs typeface="+mn-cs"/>
              </a:rPr>
              <a:t>BREAD Collaboration Workshop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a:ln w="6350">
                <a:solidFill>
                  <a:prstClr val="black"/>
                </a:solidFill>
              </a:ln>
              <a:solidFill>
                <a:srgbClr val="EAB765"/>
              </a:solidFill>
              <a:effectLst>
                <a:outerShdw blurRad="50800" dist="50800" dir="5400000" sx="1000" sy="1000" algn="ctr" rotWithShape="0">
                  <a:srgbClr val="000000">
                    <a:alpha val="43137"/>
                  </a:srgbClr>
                </a:outerShdw>
              </a:effectLst>
              <a:uLnTx/>
              <a:uFillTx/>
              <a:latin typeface="Montserrat Black"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w="6350">
                  <a:solidFill>
                    <a:prstClr val="black"/>
                  </a:solidFill>
                </a:ln>
                <a:solidFill>
                  <a:srgbClr val="EAB765"/>
                </a:solidFill>
                <a:effectLst>
                  <a:outerShdw blurRad="50800" dist="50800" dir="5400000" sx="1000" sy="1000" algn="ctr" rotWithShape="0">
                    <a:srgbClr val="000000">
                      <a:alpha val="43137"/>
                    </a:srgbClr>
                  </a:outerShdw>
                </a:effectLst>
                <a:uLnTx/>
                <a:uFillTx/>
                <a:latin typeface="Montserrat Black" pitchFamily="2" charset="0"/>
                <a:ea typeface="+mn-ea"/>
                <a:cs typeface="+mn-cs"/>
              </a:rPr>
              <a:t>January 15</a:t>
            </a:r>
            <a:r>
              <a:rPr kumimoji="0" lang="en-US" sz="2500" b="0" i="0" u="none" strike="noStrike" kern="1200" cap="none" spc="0" normalizeH="0" baseline="30000" noProof="0" dirty="0">
                <a:ln w="6350">
                  <a:solidFill>
                    <a:prstClr val="black"/>
                  </a:solidFill>
                </a:ln>
                <a:solidFill>
                  <a:srgbClr val="EAB765"/>
                </a:solidFill>
                <a:effectLst>
                  <a:outerShdw blurRad="50800" dist="50800" dir="5400000" sx="1000" sy="1000" algn="ctr" rotWithShape="0">
                    <a:srgbClr val="000000">
                      <a:alpha val="43137"/>
                    </a:srgbClr>
                  </a:outerShdw>
                </a:effectLst>
                <a:uLnTx/>
                <a:uFillTx/>
                <a:latin typeface="Montserrat Black" pitchFamily="2" charset="0"/>
                <a:ea typeface="+mn-ea"/>
                <a:cs typeface="+mn-cs"/>
              </a:rPr>
              <a:t>th</a:t>
            </a:r>
            <a:r>
              <a:rPr kumimoji="0" lang="en-US" sz="2500" b="0" i="0" u="none" strike="noStrike" kern="1200" cap="none" spc="0" normalizeH="0" baseline="0" noProof="0" dirty="0">
                <a:ln w="6350">
                  <a:solidFill>
                    <a:prstClr val="black"/>
                  </a:solidFill>
                </a:ln>
                <a:solidFill>
                  <a:srgbClr val="EAB765"/>
                </a:solidFill>
                <a:effectLst>
                  <a:outerShdw blurRad="50800" dist="50800" dir="5400000" sx="1000" sy="1000" algn="ctr" rotWithShape="0">
                    <a:srgbClr val="000000">
                      <a:alpha val="43137"/>
                    </a:srgbClr>
                  </a:outerShdw>
                </a:effectLst>
                <a:uLnTx/>
                <a:uFillTx/>
                <a:latin typeface="Montserrat Black" pitchFamily="2" charset="0"/>
                <a:ea typeface="+mn-ea"/>
                <a:cs typeface="+mn-cs"/>
              </a:rPr>
              <a:t> , 2026</a:t>
            </a:r>
          </a:p>
        </p:txBody>
      </p:sp>
      <p:pic>
        <p:nvPicPr>
          <p:cNvPr id="18" name="Picture 17" descr="A logo with a black background&#10;&#10;AI-generated content may be incorrect.">
            <a:extLst>
              <a:ext uri="{FF2B5EF4-FFF2-40B4-BE49-F238E27FC236}">
                <a16:creationId xmlns:a16="http://schemas.microsoft.com/office/drawing/2014/main" id="{9281CC14-23E7-6A64-4F7F-A1AA4B31D521}"/>
              </a:ext>
            </a:extLst>
          </p:cNvPr>
          <p:cNvPicPr>
            <a:picLocks noChangeAspect="1"/>
          </p:cNvPicPr>
          <p:nvPr/>
        </p:nvPicPr>
        <p:blipFill>
          <a:blip r:embed="rId16"/>
          <a:srcRect t="27998" b="32609"/>
          <a:stretch>
            <a:fillRect/>
          </a:stretch>
        </p:blipFill>
        <p:spPr>
          <a:xfrm>
            <a:off x="1813787" y="403867"/>
            <a:ext cx="2588233" cy="1019575"/>
          </a:xfrm>
          <a:prstGeom prst="rect">
            <a:avLst/>
          </a:prstGeom>
        </p:spPr>
      </p:pic>
    </p:spTree>
    <p:extLst>
      <p:ext uri="{BB962C8B-B14F-4D97-AF65-F5344CB8AC3E}">
        <p14:creationId xmlns:p14="http://schemas.microsoft.com/office/powerpoint/2010/main" val="23456978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44B5413-2EAA-3E8F-EC52-F0E6354DDFB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AE930AB-4D1A-5479-D06A-DE0DE3C7DC08}"/>
              </a:ext>
            </a:extLst>
          </p:cNvPr>
          <p:cNvSpPr txBox="1"/>
          <p:nvPr/>
        </p:nvSpPr>
        <p:spPr>
          <a:xfrm>
            <a:off x="174371" y="183339"/>
            <a:ext cx="8956376" cy="615553"/>
          </a:xfrm>
          <a:prstGeom prst="rect">
            <a:avLst/>
          </a:prstGeom>
          <a:noFill/>
        </p:spPr>
        <p:txBody>
          <a:bodyPr wrap="square">
            <a:spAutoFit/>
          </a:bodyPr>
          <a:lstStyle/>
          <a:p>
            <a:r>
              <a:rPr lang="en-US" sz="3400" dirty="0">
                <a:solidFill>
                  <a:srgbClr val="E29B20"/>
                </a:solidFill>
                <a:latin typeface="Montserrat SemiBold" pitchFamily="2" charset="0"/>
                <a:ea typeface="+mj-ea"/>
                <a:cs typeface="+mj-cs"/>
              </a:rPr>
              <a:t>Summary of first part</a:t>
            </a:r>
            <a:endParaRPr lang="en-US" dirty="0">
              <a:solidFill>
                <a:srgbClr val="E29B20"/>
              </a:solidFill>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43CDAB5-9E93-CBA8-87E2-BA33DFD4E2E0}"/>
                  </a:ext>
                </a:extLst>
              </p:cNvPr>
              <p:cNvSpPr txBox="1"/>
              <p:nvPr/>
            </p:nvSpPr>
            <p:spPr>
              <a:xfrm>
                <a:off x="409993" y="1077217"/>
                <a:ext cx="11372014" cy="3815147"/>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bg1"/>
                    </a:solidFill>
                    <a:latin typeface="Montserrat" pitchFamily="2" charset="77"/>
                  </a:rPr>
                  <a:t>Modify the axion-induced electric field via boundaries to maximize </a:t>
                </a:r>
                <a14:m>
                  <m:oMath xmlns:m="http://schemas.openxmlformats.org/officeDocument/2006/math">
                    <m:sSub>
                      <m:sSubPr>
                        <m:ctrlPr>
                          <a:rPr lang="en-US" sz="2400" b="0" i="1" smtClean="0">
                            <a:solidFill>
                              <a:schemeClr val="bg1"/>
                            </a:solidFill>
                            <a:latin typeface="Cambria Math" panose="02040503050406030204" pitchFamily="18" charset="0"/>
                          </a:rPr>
                        </m:ctrlPr>
                      </m:sSubPr>
                      <m:e>
                        <m:r>
                          <m:rPr>
                            <m:sty m:val="p"/>
                          </m:rPr>
                          <a:rPr lang="en-US" sz="2400" b="0" i="0" smtClean="0">
                            <a:solidFill>
                              <a:schemeClr val="bg1"/>
                            </a:solidFill>
                            <a:latin typeface="Cambria Math" panose="02040503050406030204" pitchFamily="18" charset="0"/>
                          </a:rPr>
                          <m:t>Γ</m:t>
                        </m:r>
                      </m:e>
                      <m:sub>
                        <m:r>
                          <a:rPr lang="en-US" sz="2400" b="0" i="1" smtClean="0">
                            <a:solidFill>
                              <a:schemeClr val="bg1"/>
                            </a:solidFill>
                            <a:latin typeface="Cambria Math" panose="02040503050406030204" pitchFamily="18" charset="0"/>
                          </a:rPr>
                          <m:t>𝑎</m:t>
                        </m:r>
                        <m:r>
                          <a:rPr lang="en-US" sz="2400" b="0" i="1" smtClean="0">
                            <a:solidFill>
                              <a:schemeClr val="bg1"/>
                            </a:solidFill>
                            <a:latin typeface="Cambria Math" panose="02040503050406030204" pitchFamily="18" charset="0"/>
                          </a:rPr>
                          <m:t>→</m:t>
                        </m:r>
                        <m:r>
                          <a:rPr lang="en-US" sz="2400" b="0" i="1" smtClean="0">
                            <a:solidFill>
                              <a:schemeClr val="bg1"/>
                            </a:solidFill>
                            <a:latin typeface="Cambria Math" panose="02040503050406030204" pitchFamily="18" charset="0"/>
                          </a:rPr>
                          <m:t>𝛾</m:t>
                        </m:r>
                      </m:sub>
                    </m:sSub>
                  </m:oMath>
                </a14:m>
                <a:endParaRPr lang="en-US" sz="2400" dirty="0">
                  <a:solidFill>
                    <a:schemeClr val="bg1"/>
                  </a:solidFill>
                  <a:latin typeface="Montserrat" pitchFamily="2" charset="77"/>
                </a:endParaRPr>
              </a:p>
              <a:p>
                <a:pPr marL="342900" indent="-342900">
                  <a:buFont typeface="Arial" panose="020B0604020202020204" pitchFamily="34" charset="0"/>
                  <a:buChar char="•"/>
                </a:pPr>
                <a:endParaRPr lang="en-US" sz="2400" dirty="0">
                  <a:solidFill>
                    <a:schemeClr val="bg1"/>
                  </a:solidFill>
                  <a:latin typeface="Montserrat" pitchFamily="2" charset="77"/>
                </a:endParaRPr>
              </a:p>
              <a:p>
                <a:pPr marL="285750" indent="-285750">
                  <a:buFont typeface="Arial" panose="020B0604020202020204" pitchFamily="34" charset="0"/>
                  <a:buChar char="•"/>
                </a:pPr>
                <a14:m>
                  <m:oMath xmlns:m="http://schemas.openxmlformats.org/officeDocument/2006/math">
                    <m:sSup>
                      <m:sSupPr>
                        <m:ctrlPr>
                          <a:rPr lang="en-US" sz="2400" b="0" i="1" smtClean="0">
                            <a:solidFill>
                              <a:schemeClr val="bg1"/>
                            </a:solidFill>
                            <a:latin typeface="Cambria Math" panose="02040503050406030204" pitchFamily="18" charset="0"/>
                          </a:rPr>
                        </m:ctrlPr>
                      </m:sSupPr>
                      <m:e>
                        <m:r>
                          <a:rPr lang="en-US" sz="2400" b="0" i="1" smtClean="0">
                            <a:solidFill>
                              <a:schemeClr val="bg1"/>
                            </a:solidFill>
                            <a:latin typeface="Cambria Math" panose="02040503050406030204" pitchFamily="18" charset="0"/>
                          </a:rPr>
                          <m:t>𝛽</m:t>
                        </m:r>
                      </m:e>
                      <m:sup>
                        <m:r>
                          <a:rPr lang="en-US" sz="2400" b="0" i="1" smtClean="0">
                            <a:solidFill>
                              <a:schemeClr val="bg1"/>
                            </a:solidFill>
                            <a:latin typeface="Cambria Math" panose="02040503050406030204" pitchFamily="18" charset="0"/>
                          </a:rPr>
                          <m:t>2</m:t>
                        </m:r>
                      </m:sup>
                    </m:sSup>
                    <m:r>
                      <a:rPr lang="en-US" sz="2400" b="0" i="1" smtClean="0">
                        <a:solidFill>
                          <a:schemeClr val="bg1"/>
                        </a:solidFill>
                        <a:latin typeface="Cambria Math" panose="02040503050406030204" pitchFamily="18" charset="0"/>
                      </a:rPr>
                      <m:t> </m:t>
                    </m:r>
                    <m:r>
                      <a:rPr lang="en-US" sz="2400" b="0" i="1" smtClean="0">
                        <a:solidFill>
                          <a:schemeClr val="bg1"/>
                        </a:solidFill>
                        <a:latin typeface="Cambria Math" panose="02040503050406030204" pitchFamily="18" charset="0"/>
                        <a:ea typeface="Cambria Math" panose="02040503050406030204" pitchFamily="18" charset="0"/>
                      </a:rPr>
                      <m:t>≡</m:t>
                    </m:r>
                  </m:oMath>
                </a14:m>
                <a:r>
                  <a:rPr lang="en-US" sz="2400" dirty="0">
                    <a:solidFill>
                      <a:schemeClr val="bg1"/>
                    </a:solidFill>
                    <a:latin typeface="Montserrat" pitchFamily="2" charset="77"/>
                  </a:rPr>
                  <a:t> Power enhancement with respect to dish-antenna approach</a:t>
                </a:r>
                <a:endParaRPr lang="en-US" sz="2400" b="0" dirty="0">
                  <a:solidFill>
                    <a:schemeClr val="bg1"/>
                  </a:solidFill>
                  <a:latin typeface="Montserrat" pitchFamily="2" charset="77"/>
                </a:endParaRPr>
              </a:p>
              <a:p>
                <a:pPr marL="285750" indent="-285750">
                  <a:buFont typeface="Arial" panose="020B0604020202020204" pitchFamily="34" charset="0"/>
                  <a:buChar char="•"/>
                </a:pPr>
                <a:endParaRPr lang="en-US" sz="2400" b="0" dirty="0">
                  <a:solidFill>
                    <a:schemeClr val="bg1"/>
                  </a:solidFill>
                  <a:latin typeface="Montserrat" pitchFamily="2" charset="77"/>
                </a:endParaRPr>
              </a:p>
              <a:p>
                <a:pPr marL="285750" indent="-285750">
                  <a:buFont typeface="Arial" panose="020B0604020202020204" pitchFamily="34" charset="0"/>
                  <a:buChar char="•"/>
                </a:pPr>
                <a:r>
                  <a:rPr lang="en-US" sz="2400" dirty="0">
                    <a:solidFill>
                      <a:schemeClr val="bg1"/>
                    </a:solidFill>
                    <a:latin typeface="Montserrat" pitchFamily="2" charset="77"/>
                  </a:rPr>
                  <a:t>Leverage the correlation </a:t>
                </a:r>
                <a14:m>
                  <m:oMath xmlns:m="http://schemas.openxmlformats.org/officeDocument/2006/math">
                    <m:sSup>
                      <m:sSupPr>
                        <m:ctrlPr>
                          <a:rPr lang="en-US" sz="2400" b="0" i="1" smtClean="0">
                            <a:solidFill>
                              <a:schemeClr val="bg1"/>
                            </a:solidFill>
                            <a:latin typeface="Cambria Math" panose="02040503050406030204" pitchFamily="18" charset="0"/>
                          </a:rPr>
                        </m:ctrlPr>
                      </m:sSupPr>
                      <m:e>
                        <m:r>
                          <a:rPr lang="en-US" sz="2400" b="0" i="1" smtClean="0">
                            <a:solidFill>
                              <a:schemeClr val="bg1"/>
                            </a:solidFill>
                            <a:latin typeface="Cambria Math" panose="02040503050406030204" pitchFamily="18" charset="0"/>
                          </a:rPr>
                          <m:t>𝛽</m:t>
                        </m:r>
                      </m:e>
                      <m:sup>
                        <m:r>
                          <a:rPr lang="en-US" sz="2400" b="0" i="1" smtClean="0">
                            <a:solidFill>
                              <a:schemeClr val="bg1"/>
                            </a:solidFill>
                            <a:latin typeface="Cambria Math" panose="02040503050406030204" pitchFamily="18" charset="0"/>
                          </a:rPr>
                          <m:t>2</m:t>
                        </m:r>
                      </m:sup>
                    </m:sSup>
                    <m:r>
                      <a:rPr lang="en-US" sz="2400" i="1" smtClean="0">
                        <a:solidFill>
                          <a:schemeClr val="bg1"/>
                        </a:solidFill>
                        <a:latin typeface="Cambria Math" panose="02040503050406030204" pitchFamily="18" charset="0"/>
                        <a:ea typeface="Cambria Math" panose="02040503050406030204" pitchFamily="18" charset="0"/>
                      </a:rPr>
                      <m:t>↔</m:t>
                    </m:r>
                    <m:sSub>
                      <m:sSubPr>
                        <m:ctrlPr>
                          <a:rPr lang="en-US" sz="2400" b="0" i="1" smtClean="0">
                            <a:solidFill>
                              <a:schemeClr val="bg1"/>
                            </a:solidFill>
                            <a:latin typeface="Cambria Math" panose="02040503050406030204" pitchFamily="18" charset="0"/>
                            <a:ea typeface="Cambria Math" panose="02040503050406030204" pitchFamily="18" charset="0"/>
                          </a:rPr>
                        </m:ctrlPr>
                      </m:sSubPr>
                      <m:e>
                        <m:r>
                          <a:rPr lang="en-US" sz="2400" b="0" i="1" smtClean="0">
                            <a:solidFill>
                              <a:schemeClr val="bg1"/>
                            </a:solidFill>
                            <a:latin typeface="Cambria Math" panose="02040503050406030204" pitchFamily="18" charset="0"/>
                            <a:ea typeface="Cambria Math" panose="02040503050406030204" pitchFamily="18" charset="0"/>
                          </a:rPr>
                          <m:t>𝑆</m:t>
                        </m:r>
                      </m:e>
                      <m:sub>
                        <m:r>
                          <a:rPr lang="en-US" sz="2400" b="0" i="1" smtClean="0">
                            <a:solidFill>
                              <a:schemeClr val="bg1"/>
                            </a:solidFill>
                            <a:latin typeface="Cambria Math" panose="02040503050406030204" pitchFamily="18" charset="0"/>
                            <a:ea typeface="Cambria Math" panose="02040503050406030204" pitchFamily="18" charset="0"/>
                          </a:rPr>
                          <m:t>11</m:t>
                        </m:r>
                      </m:sub>
                    </m:sSub>
                    <m:r>
                      <a:rPr lang="en-US" sz="2400" b="0" i="1" smtClean="0">
                        <a:solidFill>
                          <a:schemeClr val="bg1"/>
                        </a:solidFill>
                        <a:latin typeface="Cambria Math" panose="02040503050406030204" pitchFamily="18" charset="0"/>
                      </a:rPr>
                      <m:t> </m:t>
                    </m:r>
                  </m:oMath>
                </a14:m>
                <a:r>
                  <a:rPr lang="en-US" sz="2400" b="0" dirty="0">
                    <a:solidFill>
                      <a:schemeClr val="bg1"/>
                    </a:solidFill>
                    <a:latin typeface="Montserrat" pitchFamily="2" charset="77"/>
                  </a:rPr>
                  <a:t>to experimentally determine </a:t>
                </a:r>
                <a14:m>
                  <m:oMath xmlns:m="http://schemas.openxmlformats.org/officeDocument/2006/math">
                    <m:sSup>
                      <m:sSupPr>
                        <m:ctrlPr>
                          <a:rPr lang="en-US" sz="2400" b="0" i="1" smtClean="0">
                            <a:solidFill>
                              <a:schemeClr val="bg1"/>
                            </a:solidFill>
                            <a:latin typeface="Cambria Math" panose="02040503050406030204" pitchFamily="18" charset="0"/>
                          </a:rPr>
                        </m:ctrlPr>
                      </m:sSupPr>
                      <m:e>
                        <m:r>
                          <a:rPr lang="en-US" sz="2400" b="0" i="1" smtClean="0">
                            <a:solidFill>
                              <a:schemeClr val="bg1"/>
                            </a:solidFill>
                            <a:latin typeface="Cambria Math" panose="02040503050406030204" pitchFamily="18" charset="0"/>
                          </a:rPr>
                          <m:t>𝛽</m:t>
                        </m:r>
                      </m:e>
                      <m:sup>
                        <m:r>
                          <a:rPr lang="en-US" sz="2400" b="0" i="1" smtClean="0">
                            <a:solidFill>
                              <a:schemeClr val="bg1"/>
                            </a:solidFill>
                            <a:latin typeface="Cambria Math" panose="02040503050406030204" pitchFamily="18" charset="0"/>
                          </a:rPr>
                          <m:t>2</m:t>
                        </m:r>
                      </m:sup>
                    </m:sSup>
                  </m:oMath>
                </a14:m>
                <a:endParaRPr lang="en-US" sz="2400" b="0" dirty="0">
                  <a:solidFill>
                    <a:schemeClr val="bg1"/>
                  </a:solidFill>
                  <a:latin typeface="Montserrat" pitchFamily="2" charset="77"/>
                </a:endParaRPr>
              </a:p>
              <a:p>
                <a:endParaRPr lang="en-US" sz="2400" dirty="0">
                  <a:solidFill>
                    <a:schemeClr val="bg1"/>
                  </a:solidFill>
                  <a:latin typeface="Montserrat" pitchFamily="2" charset="77"/>
                </a:endParaRPr>
              </a:p>
              <a:p>
                <a:pPr marL="285750" indent="-285750">
                  <a:buFont typeface="Arial" panose="020B0604020202020204" pitchFamily="34" charset="0"/>
                  <a:buChar char="•"/>
                </a:pPr>
                <a:r>
                  <a:rPr lang="en-US" sz="2400" b="0" dirty="0">
                    <a:solidFill>
                      <a:schemeClr val="bg1"/>
                    </a:solidFill>
                    <a:latin typeface="Montserrat" pitchFamily="2" charset="77"/>
                  </a:rPr>
                  <a:t>Measure </a:t>
                </a:r>
                <a:r>
                  <a:rPr lang="en-US" sz="2400" dirty="0">
                    <a:solidFill>
                      <a:schemeClr val="bg1"/>
                    </a:solidFill>
                    <a:latin typeface="Montserrat" pitchFamily="2" charset="77"/>
                  </a:rPr>
                  <a:t>available axion-induced power. So far by coherent detection, background quantified by </a:t>
                </a:r>
                <a14:m>
                  <m:oMath xmlns:m="http://schemas.openxmlformats.org/officeDocument/2006/math">
                    <m:sSub>
                      <m:sSubPr>
                        <m:ctrlPr>
                          <a:rPr lang="en-US" sz="2400" b="0" i="1" smtClean="0">
                            <a:solidFill>
                              <a:schemeClr val="bg1"/>
                            </a:solidFill>
                            <a:latin typeface="Cambria Math" panose="02040503050406030204" pitchFamily="18" charset="0"/>
                          </a:rPr>
                        </m:ctrlPr>
                      </m:sSubPr>
                      <m:e>
                        <m:r>
                          <a:rPr lang="en-US" sz="2400" b="0" i="1" smtClean="0">
                            <a:solidFill>
                              <a:schemeClr val="bg1"/>
                            </a:solidFill>
                            <a:latin typeface="Cambria Math" panose="02040503050406030204" pitchFamily="18" charset="0"/>
                          </a:rPr>
                          <m:t>𝑇</m:t>
                        </m:r>
                      </m:e>
                      <m:sub>
                        <m:r>
                          <a:rPr lang="en-US" sz="2400" b="0" i="1" smtClean="0">
                            <a:solidFill>
                              <a:schemeClr val="bg1"/>
                            </a:solidFill>
                            <a:latin typeface="Cambria Math" panose="02040503050406030204" pitchFamily="18" charset="0"/>
                          </a:rPr>
                          <m:t>𝑁</m:t>
                        </m:r>
                      </m:sub>
                    </m:sSub>
                  </m:oMath>
                </a14:m>
                <a:endParaRPr lang="en-US" sz="2400" b="0" dirty="0">
                  <a:solidFill>
                    <a:schemeClr val="bg1"/>
                  </a:solidFill>
                  <a:latin typeface="Montserrat" pitchFamily="2" charset="77"/>
                </a:endParaRPr>
              </a:p>
              <a:p>
                <a:pPr marL="285750" indent="-285750">
                  <a:buFont typeface="Arial" panose="020B0604020202020204" pitchFamily="34" charset="0"/>
                  <a:buChar char="•"/>
                </a:pPr>
                <a:endParaRPr lang="en-US" sz="2400" dirty="0">
                  <a:solidFill>
                    <a:schemeClr val="bg1"/>
                  </a:solidFill>
                  <a:latin typeface="Montserrat" pitchFamily="2" charset="77"/>
                </a:endParaRPr>
              </a:p>
              <a:p>
                <a:pPr marL="285750" indent="-285750">
                  <a:buFont typeface="Arial" panose="020B0604020202020204" pitchFamily="34" charset="0"/>
                  <a:buChar char="•"/>
                </a:pPr>
                <a:r>
                  <a:rPr lang="en-US" sz="2400" dirty="0">
                    <a:solidFill>
                      <a:schemeClr val="bg1"/>
                    </a:solidFill>
                    <a:latin typeface="Montserrat" pitchFamily="2" charset="77"/>
                  </a:rPr>
                  <a:t>Already setting world-leading axion constraints at </a:t>
                </a:r>
                <a14:m>
                  <m:oMath xmlns:m="http://schemas.openxmlformats.org/officeDocument/2006/math">
                    <m:r>
                      <a:rPr lang="en-US" sz="2400" b="0" i="1" smtClean="0">
                        <a:solidFill>
                          <a:schemeClr val="bg1"/>
                        </a:solidFill>
                        <a:latin typeface="Cambria Math" panose="02040503050406030204" pitchFamily="18" charset="0"/>
                      </a:rPr>
                      <m:t>∼80 </m:t>
                    </m:r>
                    <m:r>
                      <m:rPr>
                        <m:sty m:val="p"/>
                      </m:rPr>
                      <a:rPr lang="en-US" sz="2400" b="0" i="0" smtClean="0">
                        <a:solidFill>
                          <a:schemeClr val="bg1"/>
                        </a:solidFill>
                        <a:latin typeface="Cambria Math" panose="02040503050406030204" pitchFamily="18" charset="0"/>
                      </a:rPr>
                      <m:t>μeV</m:t>
                    </m:r>
                    <m:r>
                      <a:rPr lang="en-US" sz="2400" b="0" i="0" smtClean="0">
                        <a:solidFill>
                          <a:schemeClr val="bg1"/>
                        </a:solidFill>
                        <a:latin typeface="Cambria Math" panose="02040503050406030204" pitchFamily="18" charset="0"/>
                      </a:rPr>
                      <m:t> (</m:t>
                    </m:r>
                    <m:r>
                      <a:rPr lang="en-US" sz="2400" b="0" i="1" smtClean="0">
                        <a:solidFill>
                          <a:schemeClr val="bg1"/>
                        </a:solidFill>
                        <a:latin typeface="Cambria Math" panose="02040503050406030204" pitchFamily="18" charset="0"/>
                      </a:rPr>
                      <m:t>∼</m:t>
                    </m:r>
                    <m:r>
                      <a:rPr lang="en-US" sz="2400" b="0" i="0" smtClean="0">
                        <a:solidFill>
                          <a:schemeClr val="bg1"/>
                        </a:solidFill>
                        <a:latin typeface="Cambria Math" panose="02040503050406030204" pitchFamily="18" charset="0"/>
                      </a:rPr>
                      <m:t>20 </m:t>
                    </m:r>
                    <m:r>
                      <m:rPr>
                        <m:sty m:val="p"/>
                      </m:rPr>
                      <a:rPr lang="en-US" sz="2400" b="0" i="0" smtClean="0">
                        <a:solidFill>
                          <a:schemeClr val="bg1"/>
                        </a:solidFill>
                        <a:latin typeface="Cambria Math" panose="02040503050406030204" pitchFamily="18" charset="0"/>
                      </a:rPr>
                      <m:t>GHz</m:t>
                    </m:r>
                    <m:r>
                      <a:rPr lang="en-US" sz="2400" b="0" i="0" smtClean="0">
                        <a:solidFill>
                          <a:schemeClr val="bg1"/>
                        </a:solidFill>
                        <a:latin typeface="Cambria Math" panose="02040503050406030204" pitchFamily="18" charset="0"/>
                      </a:rPr>
                      <m:t>)</m:t>
                    </m:r>
                  </m:oMath>
                </a14:m>
                <a:endParaRPr lang="en-US" sz="2400" b="0" dirty="0">
                  <a:solidFill>
                    <a:schemeClr val="bg1"/>
                  </a:solidFill>
                  <a:latin typeface="Montserrat" pitchFamily="2" charset="77"/>
                </a:endParaRPr>
              </a:p>
            </p:txBody>
          </p:sp>
        </mc:Choice>
        <mc:Fallback xmlns="">
          <p:sp>
            <p:nvSpPr>
              <p:cNvPr id="5" name="TextBox 4">
                <a:extLst>
                  <a:ext uri="{FF2B5EF4-FFF2-40B4-BE49-F238E27FC236}">
                    <a16:creationId xmlns:a16="http://schemas.microsoft.com/office/drawing/2014/main" id="{343CDAB5-9E93-CBA8-87E2-BA33DFD4E2E0}"/>
                  </a:ext>
                </a:extLst>
              </p:cNvPr>
              <p:cNvSpPr txBox="1">
                <a:spLocks noRot="1" noChangeAspect="1" noMove="1" noResize="1" noEditPoints="1" noAdjustHandles="1" noChangeArrowheads="1" noChangeShapeType="1" noTextEdit="1"/>
              </p:cNvSpPr>
              <p:nvPr/>
            </p:nvSpPr>
            <p:spPr>
              <a:xfrm>
                <a:off x="409993" y="1077217"/>
                <a:ext cx="11372014" cy="3815147"/>
              </a:xfrm>
              <a:prstGeom prst="rect">
                <a:avLst/>
              </a:prstGeom>
              <a:blipFill>
                <a:blip r:embed="rId3"/>
                <a:stretch>
                  <a:fillRect l="-781" t="-993" b="-2649"/>
                </a:stretch>
              </a:blipFill>
            </p:spPr>
            <p:txBody>
              <a:bodyPr/>
              <a:lstStyle/>
              <a:p>
                <a:r>
                  <a:rPr lang="en-US">
                    <a:noFill/>
                  </a:rPr>
                  <a:t> </a:t>
                </a:r>
              </a:p>
            </p:txBody>
          </p:sp>
        </mc:Fallback>
      </mc:AlternateContent>
      <p:sp>
        <p:nvSpPr>
          <p:cNvPr id="8" name="Footer Placeholder 7">
            <a:extLst>
              <a:ext uri="{FF2B5EF4-FFF2-40B4-BE49-F238E27FC236}">
                <a16:creationId xmlns:a16="http://schemas.microsoft.com/office/drawing/2014/main" id="{29F1FF93-7F03-4AFB-07C7-047E1CF574B9}"/>
              </a:ext>
            </a:extLst>
          </p:cNvPr>
          <p:cNvSpPr>
            <a:spLocks noGrp="1"/>
          </p:cNvSpPr>
          <p:nvPr>
            <p:ph type="ftr" sz="quarter" idx="3"/>
          </p:nvPr>
        </p:nvSpPr>
        <p:spPr/>
        <p:txBody>
          <a:bodyPr/>
          <a:lstStyle/>
          <a:p>
            <a:r>
              <a:rPr lang="en-US" sz="1800" b="1">
                <a:solidFill>
                  <a:srgbClr val="FFB021"/>
                </a:solidFill>
                <a:latin typeface="Montserrat" pitchFamily="2" charset="0"/>
              </a:rPr>
              <a:t>Juan P.A. Maldonado </a:t>
            </a:r>
            <a:endParaRPr lang="en-US" dirty="0"/>
          </a:p>
        </p:txBody>
      </p:sp>
      <p:sp>
        <p:nvSpPr>
          <p:cNvPr id="10" name="Slide Number Placeholder 9">
            <a:extLst>
              <a:ext uri="{FF2B5EF4-FFF2-40B4-BE49-F238E27FC236}">
                <a16:creationId xmlns:a16="http://schemas.microsoft.com/office/drawing/2014/main" id="{D041BA1F-40DF-804E-4E0E-7BD26C3F9962}"/>
              </a:ext>
            </a:extLst>
          </p:cNvPr>
          <p:cNvSpPr>
            <a:spLocks noGrp="1"/>
          </p:cNvSpPr>
          <p:nvPr>
            <p:ph type="sldNum" sz="quarter" idx="4"/>
          </p:nvPr>
        </p:nvSpPr>
        <p:spPr/>
        <p:txBody>
          <a:bodyPr/>
          <a:lstStyle/>
          <a:p>
            <a:fld id="{F62BAB4A-DDC9-CF40-AD63-08BD56AFF626}" type="slidenum">
              <a:rPr lang="en-US" smtClean="0"/>
              <a:pPr/>
              <a:t>9</a:t>
            </a:fld>
            <a:endParaRPr lang="en-US" dirty="0">
              <a:solidFill>
                <a:srgbClr val="E4A338"/>
              </a:solidFill>
            </a:endParaRPr>
          </a:p>
        </p:txBody>
      </p:sp>
    </p:spTree>
    <p:extLst>
      <p:ext uri="{BB962C8B-B14F-4D97-AF65-F5344CB8AC3E}">
        <p14:creationId xmlns:p14="http://schemas.microsoft.com/office/powerpoint/2010/main" val="4274037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3383C83-E14F-9097-0CA6-F343D1E6FA72}"/>
              </a:ext>
            </a:extLst>
          </p:cNvPr>
          <p:cNvSpPr txBox="1"/>
          <p:nvPr/>
        </p:nvSpPr>
        <p:spPr>
          <a:xfrm>
            <a:off x="6096000" y="2644170"/>
            <a:ext cx="5149755" cy="784830"/>
          </a:xfrm>
          <a:prstGeom prst="rect">
            <a:avLst/>
          </a:prstGeom>
          <a:noFill/>
        </p:spPr>
        <p:txBody>
          <a:bodyPr wrap="square">
            <a:spAutoFit/>
          </a:bodyPr>
          <a:lstStyle/>
          <a:p>
            <a:r>
              <a:rPr lang="en-US" sz="4500" dirty="0">
                <a:solidFill>
                  <a:srgbClr val="E29B20"/>
                </a:solidFill>
                <a:latin typeface="Montserrat SemiBold" pitchFamily="2" charset="0"/>
                <a:ea typeface="+mj-ea"/>
                <a:cs typeface="+mj-cs"/>
              </a:rPr>
              <a:t>Current efforts</a:t>
            </a:r>
            <a:endParaRPr lang="en-US" sz="4500" dirty="0">
              <a:solidFill>
                <a:srgbClr val="E29B20"/>
              </a:solidFill>
            </a:endParaRPr>
          </a:p>
        </p:txBody>
      </p:sp>
    </p:spTree>
    <p:extLst>
      <p:ext uri="{BB962C8B-B14F-4D97-AF65-F5344CB8AC3E}">
        <p14:creationId xmlns:p14="http://schemas.microsoft.com/office/powerpoint/2010/main" val="10210371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large machine in a room&#10;&#10;AI-generated content may be incorrect.">
            <a:extLst>
              <a:ext uri="{FF2B5EF4-FFF2-40B4-BE49-F238E27FC236}">
                <a16:creationId xmlns:a16="http://schemas.microsoft.com/office/drawing/2014/main" id="{E9C46006-3D59-8A44-E4AE-EC7D8106E2FE}"/>
              </a:ext>
            </a:extLst>
          </p:cNvPr>
          <p:cNvPicPr>
            <a:picLocks noChangeAspect="1"/>
          </p:cNvPicPr>
          <p:nvPr/>
        </p:nvPicPr>
        <p:blipFill>
          <a:blip r:embed="rId2"/>
          <a:stretch>
            <a:fillRect/>
          </a:stretch>
        </p:blipFill>
        <p:spPr>
          <a:xfrm>
            <a:off x="4926842" y="1690688"/>
            <a:ext cx="6781800" cy="4533900"/>
          </a:xfrm>
          <a:prstGeom prst="rect">
            <a:avLst/>
          </a:prstGeom>
        </p:spPr>
      </p:pic>
      <p:sp>
        <p:nvSpPr>
          <p:cNvPr id="7" name="TextBox 6">
            <a:extLst>
              <a:ext uri="{FF2B5EF4-FFF2-40B4-BE49-F238E27FC236}">
                <a16:creationId xmlns:a16="http://schemas.microsoft.com/office/drawing/2014/main" id="{6B0FE84B-2932-DAB2-BBD6-82D58A8B12BD}"/>
              </a:ext>
            </a:extLst>
          </p:cNvPr>
          <p:cNvSpPr txBox="1"/>
          <p:nvPr/>
        </p:nvSpPr>
        <p:spPr>
          <a:xfrm>
            <a:off x="286604" y="2459504"/>
            <a:ext cx="4435522" cy="3139321"/>
          </a:xfrm>
          <a:prstGeom prst="rect">
            <a:avLst/>
          </a:prstGeom>
          <a:noFill/>
        </p:spPr>
        <p:txBody>
          <a:bodyPr wrap="square" rtlCol="0">
            <a:spAutoFit/>
          </a:bodyPr>
          <a:lstStyle/>
          <a:p>
            <a:r>
              <a:rPr lang="en-US" sz="2400" dirty="0">
                <a:latin typeface="Montserrat" pitchFamily="2" charset="77"/>
              </a:rPr>
              <a:t>New cryostat able to fit </a:t>
            </a:r>
            <a:r>
              <a:rPr lang="en-US" sz="3000" dirty="0">
                <a:latin typeface="Montserrat" pitchFamily="2" charset="77"/>
              </a:rPr>
              <a:t>⌀</a:t>
            </a:r>
            <a:r>
              <a:rPr lang="en-US" sz="2400" dirty="0">
                <a:latin typeface="Montserrat" pitchFamily="2" charset="77"/>
              </a:rPr>
              <a:t>300 mm boosters</a:t>
            </a:r>
          </a:p>
          <a:p>
            <a:endParaRPr lang="en-US" sz="2400" dirty="0">
              <a:latin typeface="Montserrat" pitchFamily="2" charset="77"/>
            </a:endParaRPr>
          </a:p>
          <a:p>
            <a:r>
              <a:rPr lang="en-US" sz="2400" dirty="0">
                <a:latin typeface="Montserrat" pitchFamily="2" charset="77"/>
              </a:rPr>
              <a:t>Commissioning ongoing</a:t>
            </a:r>
          </a:p>
          <a:p>
            <a:endParaRPr lang="en-US" sz="2400" dirty="0">
              <a:latin typeface="Montserrat" pitchFamily="2" charset="77"/>
            </a:endParaRPr>
          </a:p>
          <a:p>
            <a:r>
              <a:rPr lang="en-US" sz="2400" dirty="0">
                <a:latin typeface="Montserrat" pitchFamily="2" charset="77"/>
              </a:rPr>
              <a:t>Measurements at CERN MORPURGO</a:t>
            </a:r>
          </a:p>
          <a:p>
            <a:r>
              <a:rPr lang="en-US" sz="2400" dirty="0">
                <a:latin typeface="Montserrat" pitchFamily="2" charset="77"/>
              </a:rPr>
              <a:t>planned for 2027 - 2029</a:t>
            </a:r>
          </a:p>
        </p:txBody>
      </p:sp>
      <p:sp>
        <p:nvSpPr>
          <p:cNvPr id="10" name="TextBox 9">
            <a:extLst>
              <a:ext uri="{FF2B5EF4-FFF2-40B4-BE49-F238E27FC236}">
                <a16:creationId xmlns:a16="http://schemas.microsoft.com/office/drawing/2014/main" id="{E50AC0AA-0C65-2119-DD7A-FC7686976F34}"/>
              </a:ext>
            </a:extLst>
          </p:cNvPr>
          <p:cNvSpPr txBox="1"/>
          <p:nvPr/>
        </p:nvSpPr>
        <p:spPr>
          <a:xfrm>
            <a:off x="174371" y="5915"/>
            <a:ext cx="11770494" cy="615553"/>
          </a:xfrm>
          <a:prstGeom prst="rect">
            <a:avLst/>
          </a:prstGeom>
          <a:noFill/>
        </p:spPr>
        <p:txBody>
          <a:bodyPr wrap="square">
            <a:spAutoFit/>
          </a:bodyPr>
          <a:lstStyle/>
          <a:p>
            <a:r>
              <a:rPr lang="en-US" sz="3400" dirty="0">
                <a:solidFill>
                  <a:srgbClr val="E29B20"/>
                </a:solidFill>
                <a:latin typeface="Montserrat SemiBold" pitchFamily="2" charset="0"/>
                <a:ea typeface="+mj-ea"/>
                <a:cs typeface="+mj-cs"/>
              </a:rPr>
              <a:t>300 mm booster at 4 K</a:t>
            </a:r>
            <a:endParaRPr lang="en-US" dirty="0">
              <a:solidFill>
                <a:srgbClr val="E29B20"/>
              </a:solidFill>
            </a:endParaRPr>
          </a:p>
        </p:txBody>
      </p:sp>
      <p:sp>
        <p:nvSpPr>
          <p:cNvPr id="11" name="Footer Placeholder 10">
            <a:extLst>
              <a:ext uri="{FF2B5EF4-FFF2-40B4-BE49-F238E27FC236}">
                <a16:creationId xmlns:a16="http://schemas.microsoft.com/office/drawing/2014/main" id="{3BA9F0C3-F531-18D4-7AA8-889060D4549A}"/>
              </a:ext>
            </a:extLst>
          </p:cNvPr>
          <p:cNvSpPr>
            <a:spLocks noGrp="1"/>
          </p:cNvSpPr>
          <p:nvPr>
            <p:ph type="ftr" sz="quarter" idx="3"/>
          </p:nvPr>
        </p:nvSpPr>
        <p:spPr/>
        <p:txBody>
          <a:bodyPr/>
          <a:lstStyle/>
          <a:p>
            <a:r>
              <a:rPr lang="en-US" sz="1800" b="1">
                <a:solidFill>
                  <a:srgbClr val="FFB021"/>
                </a:solidFill>
                <a:latin typeface="Montserrat" pitchFamily="2" charset="0"/>
              </a:rPr>
              <a:t>Juan P.A. Maldonado </a:t>
            </a:r>
            <a:endParaRPr lang="en-US" dirty="0"/>
          </a:p>
        </p:txBody>
      </p:sp>
      <p:sp>
        <p:nvSpPr>
          <p:cNvPr id="12" name="Slide Number Placeholder 11">
            <a:extLst>
              <a:ext uri="{FF2B5EF4-FFF2-40B4-BE49-F238E27FC236}">
                <a16:creationId xmlns:a16="http://schemas.microsoft.com/office/drawing/2014/main" id="{6C4093ED-7390-2EE2-8F1A-CB28602461A4}"/>
              </a:ext>
            </a:extLst>
          </p:cNvPr>
          <p:cNvSpPr>
            <a:spLocks noGrp="1"/>
          </p:cNvSpPr>
          <p:nvPr>
            <p:ph type="sldNum" sz="quarter" idx="4"/>
          </p:nvPr>
        </p:nvSpPr>
        <p:spPr/>
        <p:txBody>
          <a:bodyPr/>
          <a:lstStyle/>
          <a:p>
            <a:fld id="{F62BAB4A-DDC9-CF40-AD63-08BD56AFF626}" type="slidenum">
              <a:rPr lang="en-US" smtClean="0"/>
              <a:pPr/>
              <a:t>11</a:t>
            </a:fld>
            <a:endParaRPr lang="en-US" dirty="0">
              <a:solidFill>
                <a:srgbClr val="E4A338"/>
              </a:solidFill>
            </a:endParaRPr>
          </a:p>
        </p:txBody>
      </p:sp>
      <p:pic>
        <p:nvPicPr>
          <p:cNvPr id="14" name="Picture 13" descr="A close up of a machine&#10;&#10;AI-generated content may be incorrect.">
            <a:extLst>
              <a:ext uri="{FF2B5EF4-FFF2-40B4-BE49-F238E27FC236}">
                <a16:creationId xmlns:a16="http://schemas.microsoft.com/office/drawing/2014/main" id="{79A1DADF-0917-5CB7-14AC-D93B44972739}"/>
              </a:ext>
            </a:extLst>
          </p:cNvPr>
          <p:cNvPicPr>
            <a:picLocks noChangeAspect="1"/>
          </p:cNvPicPr>
          <p:nvPr/>
        </p:nvPicPr>
        <p:blipFill>
          <a:blip r:embed="rId3"/>
          <a:srcRect b="16293"/>
          <a:stretch>
            <a:fillRect/>
          </a:stretch>
        </p:blipFill>
        <p:spPr>
          <a:xfrm>
            <a:off x="9616743" y="784766"/>
            <a:ext cx="1501733" cy="3172872"/>
          </a:xfrm>
          <a:prstGeom prst="rect">
            <a:avLst/>
          </a:prstGeom>
        </p:spPr>
      </p:pic>
      <p:sp>
        <p:nvSpPr>
          <p:cNvPr id="15" name="TextBox 14">
            <a:extLst>
              <a:ext uri="{FF2B5EF4-FFF2-40B4-BE49-F238E27FC236}">
                <a16:creationId xmlns:a16="http://schemas.microsoft.com/office/drawing/2014/main" id="{116D9296-4F5F-A47D-B6E6-651482E70DE1}"/>
              </a:ext>
            </a:extLst>
          </p:cNvPr>
          <p:cNvSpPr txBox="1"/>
          <p:nvPr/>
        </p:nvSpPr>
        <p:spPr>
          <a:xfrm>
            <a:off x="7035499" y="218335"/>
            <a:ext cx="4909366" cy="923330"/>
          </a:xfrm>
          <a:prstGeom prst="rect">
            <a:avLst/>
          </a:prstGeom>
          <a:noFill/>
        </p:spPr>
        <p:txBody>
          <a:bodyPr wrap="square" rtlCol="0">
            <a:spAutoFit/>
          </a:bodyPr>
          <a:lstStyle/>
          <a:p>
            <a:r>
              <a:rPr lang="en-US" sz="2400" dirty="0">
                <a:latin typeface="Montserrat" pitchFamily="2" charset="77"/>
              </a:rPr>
              <a:t>Open system, 3 </a:t>
            </a:r>
            <a:r>
              <a:rPr lang="en-US" sz="3000" dirty="0">
                <a:latin typeface="Montserrat" pitchFamily="2" charset="77"/>
              </a:rPr>
              <a:t>⌀</a:t>
            </a:r>
            <a:r>
              <a:rPr lang="en-US" sz="2400" dirty="0">
                <a:latin typeface="Montserrat" pitchFamily="2" charset="77"/>
              </a:rPr>
              <a:t>300 mm sapphire discs</a:t>
            </a:r>
          </a:p>
        </p:txBody>
      </p:sp>
    </p:spTree>
    <p:extLst>
      <p:ext uri="{BB962C8B-B14F-4D97-AF65-F5344CB8AC3E}">
        <p14:creationId xmlns:p14="http://schemas.microsoft.com/office/powerpoint/2010/main" val="24967965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9E049-3AB3-67FD-2E60-E14B3638FCF3}"/>
            </a:ext>
          </a:extLst>
        </p:cNvPr>
        <p:cNvGrpSpPr/>
        <p:nvPr/>
      </p:nvGrpSpPr>
      <p:grpSpPr>
        <a:xfrm>
          <a:off x="0" y="0"/>
          <a:ext cx="0" cy="0"/>
          <a:chOff x="0" y="0"/>
          <a:chExt cx="0" cy="0"/>
        </a:xfrm>
      </p:grpSpPr>
      <p:pic>
        <p:nvPicPr>
          <p:cNvPr id="133" name="Picture 132">
            <a:extLst>
              <a:ext uri="{FF2B5EF4-FFF2-40B4-BE49-F238E27FC236}">
                <a16:creationId xmlns:a16="http://schemas.microsoft.com/office/drawing/2014/main" id="{56BFE984-87A9-8D6B-4B25-DC396C835B51}"/>
              </a:ext>
            </a:extLst>
          </p:cNvPr>
          <p:cNvPicPr>
            <a:picLocks noChangeAspect="1"/>
          </p:cNvPicPr>
          <p:nvPr/>
        </p:nvPicPr>
        <p:blipFill>
          <a:blip r:embed="rId2"/>
          <a:stretch>
            <a:fillRect/>
          </a:stretch>
        </p:blipFill>
        <p:spPr>
          <a:xfrm>
            <a:off x="458333" y="1391920"/>
            <a:ext cx="4381500" cy="4038600"/>
          </a:xfrm>
          <a:prstGeom prst="rect">
            <a:avLst/>
          </a:prstGeom>
        </p:spPr>
      </p:pic>
      <p:pic>
        <p:nvPicPr>
          <p:cNvPr id="3" name="Picture 2" descr="A diagram of a measuring device&#10;&#10;AI-generated content may be incorrect.">
            <a:extLst>
              <a:ext uri="{FF2B5EF4-FFF2-40B4-BE49-F238E27FC236}">
                <a16:creationId xmlns:a16="http://schemas.microsoft.com/office/drawing/2014/main" id="{4F93E455-FF04-F261-688A-EB3AD2BA0A7D}"/>
              </a:ext>
            </a:extLst>
          </p:cNvPr>
          <p:cNvPicPr>
            <a:picLocks noChangeAspect="1"/>
          </p:cNvPicPr>
          <p:nvPr/>
        </p:nvPicPr>
        <p:blipFill>
          <a:blip r:embed="rId3"/>
          <a:stretch>
            <a:fillRect/>
          </a:stretch>
        </p:blipFill>
        <p:spPr>
          <a:xfrm>
            <a:off x="7712527" y="1538479"/>
            <a:ext cx="3738017" cy="3422020"/>
          </a:xfrm>
          <a:prstGeom prst="rect">
            <a:avLst/>
          </a:prstGeom>
        </p:spPr>
      </p:pic>
      <p:sp>
        <p:nvSpPr>
          <p:cNvPr id="130" name="TextBox 129">
            <a:extLst>
              <a:ext uri="{FF2B5EF4-FFF2-40B4-BE49-F238E27FC236}">
                <a16:creationId xmlns:a16="http://schemas.microsoft.com/office/drawing/2014/main" id="{CEC4A560-C82C-3D9D-4FF4-94000033F141}"/>
              </a:ext>
            </a:extLst>
          </p:cNvPr>
          <p:cNvSpPr txBox="1"/>
          <p:nvPr/>
        </p:nvSpPr>
        <p:spPr>
          <a:xfrm>
            <a:off x="630582" y="1076814"/>
            <a:ext cx="2018501" cy="461665"/>
          </a:xfrm>
          <a:prstGeom prst="rect">
            <a:avLst/>
          </a:prstGeom>
          <a:noFill/>
        </p:spPr>
        <p:txBody>
          <a:bodyPr wrap="none" rtlCol="0">
            <a:spAutoFit/>
          </a:bodyPr>
          <a:lstStyle/>
          <a:p>
            <a:r>
              <a:rPr lang="en-US" sz="2400" dirty="0">
                <a:latin typeface="Montserrat" pitchFamily="2" charset="77"/>
              </a:rPr>
              <a:t>1-port setup</a:t>
            </a:r>
          </a:p>
        </p:txBody>
      </p:sp>
      <p:sp>
        <p:nvSpPr>
          <p:cNvPr id="131" name="TextBox 130">
            <a:extLst>
              <a:ext uri="{FF2B5EF4-FFF2-40B4-BE49-F238E27FC236}">
                <a16:creationId xmlns:a16="http://schemas.microsoft.com/office/drawing/2014/main" id="{7BEE3FC3-E650-0A68-930E-B9D5EB22E089}"/>
              </a:ext>
            </a:extLst>
          </p:cNvPr>
          <p:cNvSpPr txBox="1"/>
          <p:nvPr/>
        </p:nvSpPr>
        <p:spPr>
          <a:xfrm>
            <a:off x="9862244" y="1106045"/>
            <a:ext cx="2082621" cy="461665"/>
          </a:xfrm>
          <a:prstGeom prst="rect">
            <a:avLst/>
          </a:prstGeom>
          <a:noFill/>
        </p:spPr>
        <p:txBody>
          <a:bodyPr wrap="none" rtlCol="0">
            <a:spAutoFit/>
          </a:bodyPr>
          <a:lstStyle/>
          <a:p>
            <a:r>
              <a:rPr lang="en-US" sz="2400" dirty="0">
                <a:latin typeface="Montserrat" pitchFamily="2" charset="77"/>
              </a:rPr>
              <a:t>2-port setup</a:t>
            </a:r>
          </a:p>
        </p:txBody>
      </p:sp>
      <p:sp>
        <p:nvSpPr>
          <p:cNvPr id="4" name="TextBox 3">
            <a:extLst>
              <a:ext uri="{FF2B5EF4-FFF2-40B4-BE49-F238E27FC236}">
                <a16:creationId xmlns:a16="http://schemas.microsoft.com/office/drawing/2014/main" id="{7826A132-8556-EF2C-12B7-2CAFE7FAFFB4}"/>
              </a:ext>
            </a:extLst>
          </p:cNvPr>
          <p:cNvSpPr txBox="1"/>
          <p:nvPr/>
        </p:nvSpPr>
        <p:spPr>
          <a:xfrm>
            <a:off x="174371" y="5430520"/>
            <a:ext cx="6668592"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Montserrat" pitchFamily="2" charset="77"/>
              </a:rPr>
              <a:t>Simple to implement, compact</a:t>
            </a:r>
          </a:p>
          <a:p>
            <a:pPr marL="285750" indent="-285750">
              <a:buFont typeface="Arial" panose="020B0604020202020204" pitchFamily="34" charset="0"/>
              <a:buChar char="•"/>
            </a:pPr>
            <a:r>
              <a:rPr lang="en-US" sz="2400" dirty="0">
                <a:latin typeface="Montserrat" pitchFamily="2" charset="77"/>
              </a:rPr>
              <a:t>Needs a-priori knowledge of cryogenic S-parameters of calibration standards</a:t>
            </a:r>
          </a:p>
        </p:txBody>
      </p:sp>
      <p:sp>
        <p:nvSpPr>
          <p:cNvPr id="5" name="TextBox 4">
            <a:extLst>
              <a:ext uri="{FF2B5EF4-FFF2-40B4-BE49-F238E27FC236}">
                <a16:creationId xmlns:a16="http://schemas.microsoft.com/office/drawing/2014/main" id="{7A380873-06D8-FED2-9A65-D5BEB06EF6CD}"/>
              </a:ext>
            </a:extLst>
          </p:cNvPr>
          <p:cNvSpPr txBox="1"/>
          <p:nvPr/>
        </p:nvSpPr>
        <p:spPr>
          <a:xfrm>
            <a:off x="7126925" y="5080882"/>
            <a:ext cx="5269792" cy="1569660"/>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Montserrat" pitchFamily="2" charset="77"/>
              </a:rPr>
              <a:t>More components needed, at leas 2x space at coldest stage</a:t>
            </a:r>
          </a:p>
          <a:p>
            <a:pPr marL="285750" indent="-285750">
              <a:buFont typeface="Arial" panose="020B0604020202020204" pitchFamily="34" charset="0"/>
              <a:buChar char="•"/>
            </a:pPr>
            <a:r>
              <a:rPr lang="en-US" sz="2400" dirty="0">
                <a:latin typeface="Montserrat" pitchFamily="2" charset="77"/>
              </a:rPr>
              <a:t>Self-calibrating : no a-priori knowledge on cal. standards</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696D37D-0518-A474-D7C8-23213CB3D40C}"/>
                  </a:ext>
                </a:extLst>
              </p:cNvPr>
              <p:cNvSpPr txBox="1"/>
              <p:nvPr/>
            </p:nvSpPr>
            <p:spPr>
              <a:xfrm>
                <a:off x="3868867" y="689847"/>
                <a:ext cx="4381501" cy="969176"/>
              </a:xfrm>
              <a:prstGeom prst="rect">
                <a:avLst/>
              </a:prstGeom>
              <a:noFill/>
            </p:spPr>
            <p:txBody>
              <a:bodyPr wrap="square">
                <a:spAutoFit/>
              </a:bodyPr>
              <a:lstStyle/>
              <a:p>
                <a14:m>
                  <m:oMath xmlns:m="http://schemas.openxmlformats.org/officeDocument/2006/math">
                    <m:sSubSup>
                      <m:sSubSupPr>
                        <m:ctrlPr>
                          <a:rPr lang="en-US" sz="2800" b="0" i="1" smtClean="0">
                            <a:solidFill>
                              <a:schemeClr val="tx1"/>
                            </a:solidFill>
                            <a:latin typeface="Cambria Math" panose="02040503050406030204" pitchFamily="18" charset="0"/>
                            <a:ea typeface="Cambria Math" panose="02040503050406030204" pitchFamily="18" charset="0"/>
                          </a:rPr>
                        </m:ctrlPr>
                      </m:sSubSupPr>
                      <m:e>
                        <m:r>
                          <a:rPr lang="en-US" sz="2800" b="0" i="1" smtClean="0">
                            <a:solidFill>
                              <a:schemeClr val="tx1"/>
                            </a:solidFill>
                            <a:latin typeface="Cambria Math" panose="02040503050406030204" pitchFamily="18" charset="0"/>
                            <a:ea typeface="Cambria Math" panose="02040503050406030204" pitchFamily="18" charset="0"/>
                          </a:rPr>
                          <m:t>𝑔</m:t>
                        </m:r>
                      </m:e>
                      <m:sub>
                        <m:r>
                          <a:rPr lang="en-US" sz="2800" b="0" i="1" smtClean="0">
                            <a:solidFill>
                              <a:schemeClr val="tx1"/>
                            </a:solidFill>
                            <a:latin typeface="Cambria Math" panose="02040503050406030204" pitchFamily="18" charset="0"/>
                            <a:ea typeface="Cambria Math" panose="02040503050406030204" pitchFamily="18" charset="0"/>
                          </a:rPr>
                          <m:t>𝑎</m:t>
                        </m:r>
                        <m:r>
                          <a:rPr lang="en-US" sz="2800" b="0" i="1" smtClean="0">
                            <a:solidFill>
                              <a:schemeClr val="tx1"/>
                            </a:solidFill>
                            <a:latin typeface="Cambria Math" panose="02040503050406030204" pitchFamily="18" charset="0"/>
                            <a:ea typeface="Cambria Math" panose="02040503050406030204" pitchFamily="18" charset="0"/>
                          </a:rPr>
                          <m:t>𝛾</m:t>
                        </m:r>
                      </m:sub>
                      <m:sup>
                        <m:r>
                          <a:rPr lang="en-US" sz="2800" b="0" i="1" smtClean="0">
                            <a:solidFill>
                              <a:schemeClr val="tx1"/>
                            </a:solidFill>
                            <a:latin typeface="Cambria Math" panose="02040503050406030204" pitchFamily="18" charset="0"/>
                            <a:ea typeface="Cambria Math" panose="02040503050406030204" pitchFamily="18" charset="0"/>
                          </a:rPr>
                          <m:t>2</m:t>
                        </m:r>
                      </m:sup>
                    </m:sSubSup>
                  </m:oMath>
                </a14:m>
                <a:r>
                  <a:rPr lang="en-US" sz="2800" dirty="0">
                    <a:solidFill>
                      <a:schemeClr val="tx1"/>
                    </a:solidFill>
                  </a:rPr>
                  <a:t> = </a:t>
                </a:r>
                <a14:m>
                  <m:oMath xmlns:m="http://schemas.openxmlformats.org/officeDocument/2006/math">
                    <m:d>
                      <m:dPr>
                        <m:ctrlPr>
                          <a:rPr lang="en-US" sz="2800" i="1" smtClean="0">
                            <a:solidFill>
                              <a:schemeClr val="tx1"/>
                            </a:solidFill>
                            <a:latin typeface="Cambria Math" panose="02040503050406030204" pitchFamily="18" charset="0"/>
                          </a:rPr>
                        </m:ctrlPr>
                      </m:dPr>
                      <m:e>
                        <m:f>
                          <m:fPr>
                            <m:ctrlPr>
                              <a:rPr lang="en-US" sz="2800" i="1" smtClean="0">
                                <a:solidFill>
                                  <a:schemeClr val="tx1"/>
                                </a:solidFill>
                                <a:latin typeface="Cambria Math" panose="02040503050406030204" pitchFamily="18" charset="0"/>
                              </a:rPr>
                            </m:ctrlPr>
                          </m:fPr>
                          <m:num>
                            <m:r>
                              <a:rPr lang="en-US" sz="2800" b="0" i="1" smtClean="0">
                                <a:solidFill>
                                  <a:schemeClr val="tx1"/>
                                </a:solidFill>
                                <a:latin typeface="Cambria Math" panose="02040503050406030204" pitchFamily="18" charset="0"/>
                              </a:rPr>
                              <m:t>𝑆𝑁𝑅</m:t>
                            </m:r>
                          </m:num>
                          <m:den>
                            <m:r>
                              <a:rPr lang="en-US" sz="2800" b="0" i="1" smtClean="0">
                                <a:solidFill>
                                  <a:schemeClr val="tx1"/>
                                </a:solidFill>
                                <a:latin typeface="Cambria Math" panose="02040503050406030204" pitchFamily="18" charset="0"/>
                              </a:rPr>
                              <m:t>5</m:t>
                            </m:r>
                          </m:den>
                        </m:f>
                      </m:e>
                    </m:d>
                    <m:rad>
                      <m:radPr>
                        <m:degHide m:val="on"/>
                        <m:ctrlPr>
                          <a:rPr lang="en-US" sz="2800" i="1" smtClean="0">
                            <a:solidFill>
                              <a:schemeClr val="tx1"/>
                            </a:solidFill>
                            <a:latin typeface="Cambria Math" panose="02040503050406030204" pitchFamily="18" charset="0"/>
                          </a:rPr>
                        </m:ctrlPr>
                      </m:radPr>
                      <m:deg/>
                      <m:e>
                        <m:f>
                          <m:fPr>
                            <m:ctrlPr>
                              <a:rPr lang="en-US" sz="2800" i="1">
                                <a:solidFill>
                                  <a:schemeClr val="tx1"/>
                                </a:solidFill>
                                <a:latin typeface="Cambria Math" panose="02040503050406030204" pitchFamily="18" charset="0"/>
                              </a:rPr>
                            </m:ctrlPr>
                          </m:fPr>
                          <m:num>
                            <m:r>
                              <m:rPr>
                                <m:sty m:val="p"/>
                              </m:rPr>
                              <a:rPr lang="en-US" sz="2800">
                                <a:solidFill>
                                  <a:schemeClr val="tx1"/>
                                </a:solidFill>
                                <a:latin typeface="Cambria Math" panose="02040503050406030204" pitchFamily="18" charset="0"/>
                              </a:rPr>
                              <m:t>Δ</m:t>
                            </m:r>
                            <m:r>
                              <a:rPr lang="en-US" sz="2800" i="1">
                                <a:solidFill>
                                  <a:schemeClr val="tx1"/>
                                </a:solidFill>
                                <a:latin typeface="Cambria Math" panose="02040503050406030204" pitchFamily="18" charset="0"/>
                              </a:rPr>
                              <m:t>𝜈</m:t>
                            </m:r>
                          </m:num>
                          <m:den>
                            <m:r>
                              <a:rPr lang="en-US" sz="2800" i="1">
                                <a:solidFill>
                                  <a:schemeClr val="tx1"/>
                                </a:solidFill>
                                <a:latin typeface="Cambria Math" panose="02040503050406030204" pitchFamily="18" charset="0"/>
                              </a:rPr>
                              <m:t>𝜏</m:t>
                            </m:r>
                          </m:den>
                        </m:f>
                      </m:e>
                    </m:rad>
                    <m:f>
                      <m:fPr>
                        <m:ctrlPr>
                          <a:rPr lang="en-US" sz="2800" i="1" smtClean="0">
                            <a:solidFill>
                              <a:schemeClr val="tx1"/>
                            </a:solidFill>
                            <a:latin typeface="Cambria Math" panose="02040503050406030204" pitchFamily="18" charset="0"/>
                          </a:rPr>
                        </m:ctrlPr>
                      </m:fPr>
                      <m:num>
                        <m:r>
                          <a:rPr lang="en-US" sz="2800" i="1" smtClean="0">
                            <a:solidFill>
                              <a:schemeClr val="tx1"/>
                            </a:solidFill>
                            <a:latin typeface="Cambria Math" panose="02040503050406030204" pitchFamily="18" charset="0"/>
                          </a:rPr>
                          <m:t>𝑘</m:t>
                        </m:r>
                        <m:sSub>
                          <m:sSubPr>
                            <m:ctrlPr>
                              <a:rPr lang="en-US" sz="2800" i="1" smtClean="0">
                                <a:solidFill>
                                  <a:srgbClr val="E4A338"/>
                                </a:solidFill>
                                <a:latin typeface="Cambria Math" panose="02040503050406030204" pitchFamily="18" charset="0"/>
                              </a:rPr>
                            </m:ctrlPr>
                          </m:sSubPr>
                          <m:e>
                            <m:r>
                              <a:rPr lang="en-US" sz="2800" i="1">
                                <a:solidFill>
                                  <a:srgbClr val="E4A338"/>
                                </a:solidFill>
                                <a:latin typeface="Cambria Math" panose="02040503050406030204" pitchFamily="18" charset="0"/>
                              </a:rPr>
                              <m:t>𝑇</m:t>
                            </m:r>
                          </m:e>
                          <m:sub>
                            <m:r>
                              <a:rPr lang="en-US" sz="2800" i="1">
                                <a:solidFill>
                                  <a:srgbClr val="E4A338"/>
                                </a:solidFill>
                                <a:latin typeface="Cambria Math" panose="02040503050406030204" pitchFamily="18" charset="0"/>
                              </a:rPr>
                              <m:t>𝑁</m:t>
                            </m:r>
                          </m:sub>
                        </m:sSub>
                        <m:sSubSup>
                          <m:sSubSupPr>
                            <m:ctrlPr>
                              <a:rPr lang="en-US" sz="2800" b="0" i="1" smtClean="0">
                                <a:solidFill>
                                  <a:schemeClr val="tx1"/>
                                </a:solidFill>
                                <a:latin typeface="Cambria Math" panose="02040503050406030204" pitchFamily="18" charset="0"/>
                              </a:rPr>
                            </m:ctrlPr>
                          </m:sSubSupPr>
                          <m:e>
                            <m:r>
                              <a:rPr lang="en-US" sz="2800" b="0" i="1" smtClean="0">
                                <a:solidFill>
                                  <a:schemeClr val="tx1"/>
                                </a:solidFill>
                                <a:latin typeface="Cambria Math" panose="02040503050406030204" pitchFamily="18" charset="0"/>
                              </a:rPr>
                              <m:t>𝑚</m:t>
                            </m:r>
                          </m:e>
                          <m:sub>
                            <m:r>
                              <a:rPr lang="en-US" sz="2800" b="0" i="1" smtClean="0">
                                <a:solidFill>
                                  <a:schemeClr val="tx1"/>
                                </a:solidFill>
                                <a:latin typeface="Cambria Math" panose="02040503050406030204" pitchFamily="18" charset="0"/>
                              </a:rPr>
                              <m:t>𝑎</m:t>
                            </m:r>
                          </m:sub>
                          <m:sup>
                            <m:r>
                              <a:rPr lang="en-US" sz="2800" b="0" i="1" smtClean="0">
                                <a:solidFill>
                                  <a:schemeClr val="tx1"/>
                                </a:solidFill>
                                <a:latin typeface="Cambria Math" panose="02040503050406030204" pitchFamily="18" charset="0"/>
                              </a:rPr>
                              <m:t>2</m:t>
                            </m:r>
                          </m:sup>
                        </m:sSubSup>
                      </m:num>
                      <m:den>
                        <m:sSubSup>
                          <m:sSubSupPr>
                            <m:ctrlPr>
                              <a:rPr lang="en-US" sz="2800" i="1">
                                <a:solidFill>
                                  <a:schemeClr val="tx1"/>
                                </a:solidFill>
                                <a:latin typeface="Cambria Math" panose="02040503050406030204" pitchFamily="18" charset="0"/>
                                <a:ea typeface="Cambria Math" panose="02040503050406030204" pitchFamily="18" charset="0"/>
                              </a:rPr>
                            </m:ctrlPr>
                          </m:sSubSupPr>
                          <m:e>
                            <m:r>
                              <a:rPr lang="en-US" sz="2800" i="1">
                                <a:solidFill>
                                  <a:schemeClr val="tx1"/>
                                </a:solidFill>
                                <a:latin typeface="Cambria Math" panose="02040503050406030204" pitchFamily="18" charset="0"/>
                                <a:ea typeface="Cambria Math" panose="02040503050406030204" pitchFamily="18" charset="0"/>
                              </a:rPr>
                              <m:t>𝐵</m:t>
                            </m:r>
                          </m:e>
                          <m:sub>
                            <m:r>
                              <a:rPr lang="en-US" sz="2800" i="1">
                                <a:solidFill>
                                  <a:schemeClr val="tx1"/>
                                </a:solidFill>
                                <a:latin typeface="Cambria Math" panose="02040503050406030204" pitchFamily="18" charset="0"/>
                                <a:ea typeface="Cambria Math" panose="02040503050406030204" pitchFamily="18" charset="0"/>
                              </a:rPr>
                              <m:t>𝑒</m:t>
                            </m:r>
                          </m:sub>
                          <m:sup>
                            <m:r>
                              <a:rPr lang="en-US" sz="2800" i="1">
                                <a:solidFill>
                                  <a:schemeClr val="tx1"/>
                                </a:solidFill>
                                <a:latin typeface="Cambria Math" panose="02040503050406030204" pitchFamily="18" charset="0"/>
                                <a:ea typeface="Cambria Math" panose="02040503050406030204" pitchFamily="18" charset="0"/>
                              </a:rPr>
                              <m:t>2</m:t>
                            </m:r>
                          </m:sup>
                        </m:sSubSup>
                        <m:sSup>
                          <m:sSupPr>
                            <m:ctrlPr>
                              <a:rPr lang="en-US" sz="2800" i="1" smtClean="0">
                                <a:solidFill>
                                  <a:srgbClr val="E4A338"/>
                                </a:solidFill>
                                <a:latin typeface="Cambria Math" panose="02040503050406030204" pitchFamily="18" charset="0"/>
                                <a:ea typeface="Cambria Math" panose="02040503050406030204" pitchFamily="18" charset="0"/>
                              </a:rPr>
                            </m:ctrlPr>
                          </m:sSupPr>
                          <m:e>
                            <m:d>
                              <m:dPr>
                                <m:begChr m:val="|"/>
                                <m:endChr m:val="|"/>
                                <m:ctrlPr>
                                  <a:rPr lang="en-US" sz="2800" i="1">
                                    <a:solidFill>
                                      <a:srgbClr val="E4A338"/>
                                    </a:solidFill>
                                    <a:latin typeface="Cambria Math" panose="02040503050406030204" pitchFamily="18" charset="0"/>
                                    <a:ea typeface="Cambria Math" panose="02040503050406030204" pitchFamily="18" charset="0"/>
                                  </a:rPr>
                                </m:ctrlPr>
                              </m:dPr>
                              <m:e>
                                <m:r>
                                  <a:rPr lang="en-US" sz="2800" i="1">
                                    <a:solidFill>
                                      <a:srgbClr val="E4A338"/>
                                    </a:solidFill>
                                    <a:latin typeface="Cambria Math" panose="02040503050406030204" pitchFamily="18" charset="0"/>
                                    <a:ea typeface="Cambria Math" panose="02040503050406030204" pitchFamily="18" charset="0"/>
                                  </a:rPr>
                                  <m:t>𝛽</m:t>
                                </m:r>
                              </m:e>
                            </m:d>
                          </m:e>
                          <m:sup>
                            <m:r>
                              <a:rPr lang="en-US" sz="2800" i="1">
                                <a:solidFill>
                                  <a:srgbClr val="E4A338"/>
                                </a:solidFill>
                                <a:latin typeface="Cambria Math" panose="02040503050406030204" pitchFamily="18" charset="0"/>
                                <a:ea typeface="Cambria Math" panose="02040503050406030204" pitchFamily="18" charset="0"/>
                              </a:rPr>
                              <m:t>2</m:t>
                            </m:r>
                          </m:sup>
                        </m:sSup>
                        <m:sSub>
                          <m:sSubPr>
                            <m:ctrlPr>
                              <a:rPr lang="en-US" sz="2800" b="0" i="1" smtClean="0">
                                <a:solidFill>
                                  <a:schemeClr val="tx1"/>
                                </a:solidFill>
                                <a:latin typeface="Cambria Math" panose="02040503050406030204" pitchFamily="18" charset="0"/>
                                <a:ea typeface="Cambria Math" panose="02040503050406030204" pitchFamily="18" charset="0"/>
                              </a:rPr>
                            </m:ctrlPr>
                          </m:sSubPr>
                          <m:e>
                            <m:r>
                              <a:rPr lang="en-US" sz="2800" b="0" i="1" smtClean="0">
                                <a:solidFill>
                                  <a:schemeClr val="tx1"/>
                                </a:solidFill>
                                <a:latin typeface="Cambria Math" panose="02040503050406030204" pitchFamily="18" charset="0"/>
                                <a:ea typeface="Cambria Math" panose="02040503050406030204" pitchFamily="18" charset="0"/>
                              </a:rPr>
                              <m:t>𝜌</m:t>
                            </m:r>
                          </m:e>
                          <m:sub>
                            <m:r>
                              <a:rPr lang="en-US" sz="2800" b="0" i="1" smtClean="0">
                                <a:solidFill>
                                  <a:schemeClr val="tx1"/>
                                </a:solidFill>
                                <a:latin typeface="Cambria Math" panose="02040503050406030204" pitchFamily="18" charset="0"/>
                                <a:ea typeface="Cambria Math" panose="02040503050406030204" pitchFamily="18" charset="0"/>
                              </a:rPr>
                              <m:t>𝐷𝑀</m:t>
                            </m:r>
                          </m:sub>
                        </m:sSub>
                        <m:r>
                          <a:rPr lang="en-US" sz="2800" b="0" i="1" smtClean="0">
                            <a:solidFill>
                              <a:schemeClr val="tx1"/>
                            </a:solidFill>
                            <a:latin typeface="Cambria Math" panose="02040503050406030204" pitchFamily="18" charset="0"/>
                            <a:ea typeface="Cambria Math" panose="02040503050406030204" pitchFamily="18" charset="0"/>
                          </a:rPr>
                          <m:t>𝐴</m:t>
                        </m:r>
                      </m:den>
                    </m:f>
                  </m:oMath>
                </a14:m>
                <a:endParaRPr lang="en-US" sz="2800" dirty="0"/>
              </a:p>
            </p:txBody>
          </p:sp>
        </mc:Choice>
        <mc:Fallback xmlns="">
          <p:sp>
            <p:nvSpPr>
              <p:cNvPr id="6" name="TextBox 5">
                <a:extLst>
                  <a:ext uri="{FF2B5EF4-FFF2-40B4-BE49-F238E27FC236}">
                    <a16:creationId xmlns:a16="http://schemas.microsoft.com/office/drawing/2014/main" id="{8696D37D-0518-A474-D7C8-23213CB3D40C}"/>
                  </a:ext>
                </a:extLst>
              </p:cNvPr>
              <p:cNvSpPr txBox="1">
                <a:spLocks noRot="1" noChangeAspect="1" noMove="1" noResize="1" noEditPoints="1" noAdjustHandles="1" noChangeArrowheads="1" noChangeShapeType="1" noTextEdit="1"/>
              </p:cNvSpPr>
              <p:nvPr/>
            </p:nvSpPr>
            <p:spPr>
              <a:xfrm>
                <a:off x="3868867" y="689847"/>
                <a:ext cx="4381501" cy="969176"/>
              </a:xfrm>
              <a:prstGeom prst="rect">
                <a:avLst/>
              </a:prstGeom>
              <a:blipFill>
                <a:blip r:embed="rId4"/>
                <a:stretch>
                  <a:fillRect l="-867" b="-25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D0B4E01-8874-45B1-23A8-009F7E888629}"/>
                  </a:ext>
                </a:extLst>
              </p:cNvPr>
              <p:cNvSpPr txBox="1"/>
              <p:nvPr/>
            </p:nvSpPr>
            <p:spPr>
              <a:xfrm>
                <a:off x="174371" y="5915"/>
                <a:ext cx="11770494" cy="627351"/>
              </a:xfrm>
              <a:prstGeom prst="rect">
                <a:avLst/>
              </a:prstGeom>
              <a:noFill/>
            </p:spPr>
            <p:txBody>
              <a:bodyPr wrap="square">
                <a:spAutoFit/>
              </a:bodyPr>
              <a:lstStyle/>
              <a:p>
                <a:r>
                  <a:rPr lang="en-US" sz="3400" dirty="0">
                    <a:solidFill>
                      <a:srgbClr val="E29B20"/>
                    </a:solidFill>
                    <a:latin typeface="Montserrat SemiBold" pitchFamily="2" charset="0"/>
                    <a:ea typeface="+mj-ea"/>
                    <a:cs typeface="+mj-cs"/>
                  </a:rPr>
                  <a:t>Obtaining </a:t>
                </a:r>
                <a14:m>
                  <m:oMath xmlns:m="http://schemas.openxmlformats.org/officeDocument/2006/math">
                    <m:sSup>
                      <m:sSupPr>
                        <m:ctrlPr>
                          <a:rPr lang="en-US" sz="3400" b="1" i="1" smtClean="0">
                            <a:solidFill>
                              <a:srgbClr val="E29B20"/>
                            </a:solidFill>
                            <a:latin typeface="Cambria Math" panose="02040503050406030204" pitchFamily="18" charset="0"/>
                            <a:ea typeface="+mj-ea"/>
                            <a:cs typeface="+mj-cs"/>
                          </a:rPr>
                        </m:ctrlPr>
                      </m:sSupPr>
                      <m:e>
                        <m:r>
                          <a:rPr lang="en-US" sz="3400" b="1" i="1" smtClean="0">
                            <a:solidFill>
                              <a:srgbClr val="E29B20"/>
                            </a:solidFill>
                            <a:latin typeface="Cambria Math" panose="02040503050406030204" pitchFamily="18" charset="0"/>
                            <a:ea typeface="+mj-ea"/>
                            <a:cs typeface="+mj-cs"/>
                          </a:rPr>
                          <m:t>𝜷</m:t>
                        </m:r>
                      </m:e>
                      <m:sup>
                        <m:r>
                          <a:rPr lang="en-US" sz="3400" b="1" i="1" smtClean="0">
                            <a:solidFill>
                              <a:srgbClr val="E29B20"/>
                            </a:solidFill>
                            <a:latin typeface="Cambria Math" panose="02040503050406030204" pitchFamily="18" charset="0"/>
                            <a:ea typeface="+mj-ea"/>
                            <a:cs typeface="+mj-cs"/>
                          </a:rPr>
                          <m:t>𝟐</m:t>
                        </m:r>
                      </m:sup>
                    </m:sSup>
                  </m:oMath>
                </a14:m>
                <a:r>
                  <a:rPr lang="en-US" sz="3400" dirty="0">
                    <a:solidFill>
                      <a:srgbClr val="E29B20"/>
                    </a:solidFill>
                    <a:latin typeface="Montserrat SemiBold" pitchFamily="2" charset="0"/>
                    <a:ea typeface="+mj-ea"/>
                    <a:cs typeface="+mj-cs"/>
                  </a:rPr>
                  <a:t> in cryogenic conditions</a:t>
                </a:r>
                <a:endParaRPr lang="en-US" dirty="0">
                  <a:solidFill>
                    <a:srgbClr val="E29B20"/>
                  </a:solidFill>
                </a:endParaRPr>
              </a:p>
            </p:txBody>
          </p:sp>
        </mc:Choice>
        <mc:Fallback xmlns="">
          <p:sp>
            <p:nvSpPr>
              <p:cNvPr id="9" name="TextBox 8">
                <a:extLst>
                  <a:ext uri="{FF2B5EF4-FFF2-40B4-BE49-F238E27FC236}">
                    <a16:creationId xmlns:a16="http://schemas.microsoft.com/office/drawing/2014/main" id="{2D0B4E01-8874-45B1-23A8-009F7E888629}"/>
                  </a:ext>
                </a:extLst>
              </p:cNvPr>
              <p:cNvSpPr txBox="1">
                <a:spLocks noRot="1" noChangeAspect="1" noMove="1" noResize="1" noEditPoints="1" noAdjustHandles="1" noChangeArrowheads="1" noChangeShapeType="1" noTextEdit="1"/>
              </p:cNvSpPr>
              <p:nvPr/>
            </p:nvSpPr>
            <p:spPr>
              <a:xfrm>
                <a:off x="174371" y="5915"/>
                <a:ext cx="11770494" cy="627351"/>
              </a:xfrm>
              <a:prstGeom prst="rect">
                <a:avLst/>
              </a:prstGeom>
              <a:blipFill>
                <a:blip r:embed="rId5"/>
                <a:stretch>
                  <a:fillRect l="-1401" t="-12000" b="-3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1DFF05C-37EB-E772-6215-4485C6D5E734}"/>
                  </a:ext>
                </a:extLst>
              </p:cNvPr>
              <p:cNvSpPr txBox="1"/>
              <p:nvPr/>
            </p:nvSpPr>
            <p:spPr>
              <a:xfrm>
                <a:off x="3898028" y="2083313"/>
                <a:ext cx="3228897" cy="461665"/>
              </a:xfrm>
              <a:prstGeom prst="rect">
                <a:avLst/>
              </a:prstGeom>
              <a:noFill/>
            </p:spPr>
            <p:txBody>
              <a:bodyPr wrap="none" rtlCol="0">
                <a:spAutoFit/>
              </a:bodyPr>
              <a:lstStyle/>
              <a:p>
                <a:r>
                  <a:rPr lang="en-US" sz="2400" dirty="0">
                    <a:latin typeface="Montserrat" pitchFamily="2" charset="77"/>
                  </a:rPr>
                  <a:t>By correlation to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𝑆</m:t>
                        </m:r>
                      </m:e>
                      <m:sub>
                        <m:r>
                          <a:rPr lang="en-US" sz="2400" b="0" i="1" smtClean="0">
                            <a:latin typeface="Cambria Math" panose="02040503050406030204" pitchFamily="18" charset="0"/>
                          </a:rPr>
                          <m:t>11</m:t>
                        </m:r>
                      </m:sub>
                    </m:sSub>
                  </m:oMath>
                </a14:m>
                <a:endParaRPr lang="en-US" sz="2400" dirty="0">
                  <a:latin typeface="Montserrat" pitchFamily="2" charset="77"/>
                </a:endParaRPr>
              </a:p>
            </p:txBody>
          </p:sp>
        </mc:Choice>
        <mc:Fallback xmlns="">
          <p:sp>
            <p:nvSpPr>
              <p:cNvPr id="11" name="TextBox 10">
                <a:extLst>
                  <a:ext uri="{FF2B5EF4-FFF2-40B4-BE49-F238E27FC236}">
                    <a16:creationId xmlns:a16="http://schemas.microsoft.com/office/drawing/2014/main" id="{D1DFF05C-37EB-E772-6215-4485C6D5E734}"/>
                  </a:ext>
                </a:extLst>
              </p:cNvPr>
              <p:cNvSpPr txBox="1">
                <a:spLocks noRot="1" noChangeAspect="1" noMove="1" noResize="1" noEditPoints="1" noAdjustHandles="1" noChangeArrowheads="1" noChangeShapeType="1" noTextEdit="1"/>
              </p:cNvSpPr>
              <p:nvPr/>
            </p:nvSpPr>
            <p:spPr>
              <a:xfrm>
                <a:off x="3898028" y="2083313"/>
                <a:ext cx="3228897" cy="461665"/>
              </a:xfrm>
              <a:prstGeom prst="rect">
                <a:avLst/>
              </a:prstGeom>
              <a:blipFill>
                <a:blip r:embed="rId6"/>
                <a:stretch>
                  <a:fillRect l="-2734" t="-10811" b="-29730"/>
                </a:stretch>
              </a:blipFill>
            </p:spPr>
            <p:txBody>
              <a:bodyPr/>
              <a:lstStyle/>
              <a:p>
                <a:r>
                  <a:rPr lang="en-US">
                    <a:noFill/>
                  </a:rPr>
                  <a:t> </a:t>
                </a:r>
              </a:p>
            </p:txBody>
          </p:sp>
        </mc:Fallback>
      </mc:AlternateContent>
      <p:cxnSp>
        <p:nvCxnSpPr>
          <p:cNvPr id="12" name="Elbow Connector 11">
            <a:extLst>
              <a:ext uri="{FF2B5EF4-FFF2-40B4-BE49-F238E27FC236}">
                <a16:creationId xmlns:a16="http://schemas.microsoft.com/office/drawing/2014/main" id="{C01B1C89-BD8B-C4B8-E0E2-B913F1C35375}"/>
              </a:ext>
            </a:extLst>
          </p:cNvPr>
          <p:cNvCxnSpPr>
            <a:cxnSpLocks/>
          </p:cNvCxnSpPr>
          <p:nvPr/>
        </p:nvCxnSpPr>
        <p:spPr>
          <a:xfrm rot="5400000" flipH="1" flipV="1">
            <a:off x="6585254" y="1791351"/>
            <a:ext cx="493784" cy="229128"/>
          </a:xfrm>
          <a:prstGeom prst="bentConnector3">
            <a:avLst>
              <a:gd name="adj1" fmla="val 50000"/>
            </a:avLst>
          </a:prstGeom>
          <a:ln w="38100">
            <a:solidFill>
              <a:srgbClr val="E4A338"/>
            </a:solidFill>
            <a:tailEnd type="triangle"/>
          </a:ln>
        </p:spPr>
        <p:style>
          <a:lnRef idx="2">
            <a:schemeClr val="accent1"/>
          </a:lnRef>
          <a:fillRef idx="0">
            <a:schemeClr val="accent1"/>
          </a:fillRef>
          <a:effectRef idx="1">
            <a:schemeClr val="accent1"/>
          </a:effectRef>
          <a:fontRef idx="minor">
            <a:schemeClr val="tx1"/>
          </a:fontRef>
        </p:style>
      </p:cxnSp>
      <p:sp>
        <p:nvSpPr>
          <p:cNvPr id="14" name="Footer Placeholder 13">
            <a:extLst>
              <a:ext uri="{FF2B5EF4-FFF2-40B4-BE49-F238E27FC236}">
                <a16:creationId xmlns:a16="http://schemas.microsoft.com/office/drawing/2014/main" id="{B31A5E21-24CD-BA8F-90D6-B50CFD150427}"/>
              </a:ext>
            </a:extLst>
          </p:cNvPr>
          <p:cNvSpPr>
            <a:spLocks noGrp="1"/>
          </p:cNvSpPr>
          <p:nvPr>
            <p:ph type="ftr" sz="quarter" idx="3"/>
          </p:nvPr>
        </p:nvSpPr>
        <p:spPr>
          <a:xfrm>
            <a:off x="-1" y="6467484"/>
            <a:ext cx="10609730" cy="415202"/>
          </a:xfrm>
        </p:spPr>
        <p:txBody>
          <a:bodyPr/>
          <a:lstStyle/>
          <a:p>
            <a:r>
              <a:rPr lang="en-US" sz="1800" b="1" dirty="0">
                <a:solidFill>
                  <a:srgbClr val="FFB021"/>
                </a:solidFill>
                <a:latin typeface="Montserrat" pitchFamily="2" charset="0"/>
              </a:rPr>
              <a:t>Juan P.A. Maldonado </a:t>
            </a:r>
            <a:endParaRPr lang="en-US" dirty="0"/>
          </a:p>
        </p:txBody>
      </p:sp>
      <p:sp>
        <p:nvSpPr>
          <p:cNvPr id="15" name="Slide Number Placeholder 14">
            <a:extLst>
              <a:ext uri="{FF2B5EF4-FFF2-40B4-BE49-F238E27FC236}">
                <a16:creationId xmlns:a16="http://schemas.microsoft.com/office/drawing/2014/main" id="{703822B1-1A6A-23C3-821D-AFDF8805023E}"/>
              </a:ext>
            </a:extLst>
          </p:cNvPr>
          <p:cNvSpPr>
            <a:spLocks noGrp="1"/>
          </p:cNvSpPr>
          <p:nvPr>
            <p:ph type="sldNum" sz="quarter" idx="4"/>
          </p:nvPr>
        </p:nvSpPr>
        <p:spPr>
          <a:xfrm>
            <a:off x="8938147" y="6486960"/>
            <a:ext cx="2743200" cy="365125"/>
          </a:xfrm>
        </p:spPr>
        <p:txBody>
          <a:bodyPr/>
          <a:lstStyle/>
          <a:p>
            <a:fld id="{F62BAB4A-DDC9-CF40-AD63-08BD56AFF626}" type="slidenum">
              <a:rPr lang="en-US" smtClean="0"/>
              <a:pPr/>
              <a:t>12</a:t>
            </a:fld>
            <a:endParaRPr lang="en-US" dirty="0">
              <a:solidFill>
                <a:srgbClr val="E4A338"/>
              </a:solidFill>
            </a:endParaRPr>
          </a:p>
        </p:txBody>
      </p:sp>
    </p:spTree>
    <p:extLst>
      <p:ext uri="{BB962C8B-B14F-4D97-AF65-F5344CB8AC3E}">
        <p14:creationId xmlns:p14="http://schemas.microsoft.com/office/powerpoint/2010/main" val="29299045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EB050D-C686-728C-D26C-1375715DEE65}"/>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AA6971D-B8AC-1CC3-A821-C84112AE6C50}"/>
                  </a:ext>
                </a:extLst>
              </p:cNvPr>
              <p:cNvSpPr txBox="1"/>
              <p:nvPr/>
            </p:nvSpPr>
            <p:spPr>
              <a:xfrm>
                <a:off x="3868867" y="689847"/>
                <a:ext cx="4381501" cy="969176"/>
              </a:xfrm>
              <a:prstGeom prst="rect">
                <a:avLst/>
              </a:prstGeom>
              <a:noFill/>
            </p:spPr>
            <p:txBody>
              <a:bodyPr wrap="square">
                <a:spAutoFit/>
              </a:bodyPr>
              <a:lstStyle/>
              <a:p>
                <a14:m>
                  <m:oMath xmlns:m="http://schemas.openxmlformats.org/officeDocument/2006/math">
                    <m:sSubSup>
                      <m:sSubSupPr>
                        <m:ctrlPr>
                          <a:rPr lang="en-US" sz="2800" b="0" i="1" smtClean="0">
                            <a:solidFill>
                              <a:schemeClr val="tx1"/>
                            </a:solidFill>
                            <a:latin typeface="Cambria Math" panose="02040503050406030204" pitchFamily="18" charset="0"/>
                            <a:ea typeface="Cambria Math" panose="02040503050406030204" pitchFamily="18" charset="0"/>
                          </a:rPr>
                        </m:ctrlPr>
                      </m:sSubSupPr>
                      <m:e>
                        <m:r>
                          <a:rPr lang="en-US" sz="2800" b="0" i="1" smtClean="0">
                            <a:solidFill>
                              <a:schemeClr val="tx1"/>
                            </a:solidFill>
                            <a:latin typeface="Cambria Math" panose="02040503050406030204" pitchFamily="18" charset="0"/>
                            <a:ea typeface="Cambria Math" panose="02040503050406030204" pitchFamily="18" charset="0"/>
                          </a:rPr>
                          <m:t>𝑔</m:t>
                        </m:r>
                      </m:e>
                      <m:sub>
                        <m:r>
                          <a:rPr lang="en-US" sz="2800" b="0" i="1" smtClean="0">
                            <a:solidFill>
                              <a:schemeClr val="tx1"/>
                            </a:solidFill>
                            <a:latin typeface="Cambria Math" panose="02040503050406030204" pitchFamily="18" charset="0"/>
                            <a:ea typeface="Cambria Math" panose="02040503050406030204" pitchFamily="18" charset="0"/>
                          </a:rPr>
                          <m:t>𝑎</m:t>
                        </m:r>
                        <m:r>
                          <a:rPr lang="en-US" sz="2800" b="0" i="1" smtClean="0">
                            <a:solidFill>
                              <a:schemeClr val="tx1"/>
                            </a:solidFill>
                            <a:latin typeface="Cambria Math" panose="02040503050406030204" pitchFamily="18" charset="0"/>
                            <a:ea typeface="Cambria Math" panose="02040503050406030204" pitchFamily="18" charset="0"/>
                          </a:rPr>
                          <m:t>𝛾</m:t>
                        </m:r>
                      </m:sub>
                      <m:sup>
                        <m:r>
                          <a:rPr lang="en-US" sz="2800" b="0" i="1" smtClean="0">
                            <a:solidFill>
                              <a:schemeClr val="tx1"/>
                            </a:solidFill>
                            <a:latin typeface="Cambria Math" panose="02040503050406030204" pitchFamily="18" charset="0"/>
                            <a:ea typeface="Cambria Math" panose="02040503050406030204" pitchFamily="18" charset="0"/>
                          </a:rPr>
                          <m:t>2</m:t>
                        </m:r>
                      </m:sup>
                    </m:sSubSup>
                  </m:oMath>
                </a14:m>
                <a:r>
                  <a:rPr lang="en-US" sz="2800" dirty="0">
                    <a:solidFill>
                      <a:schemeClr val="tx1"/>
                    </a:solidFill>
                  </a:rPr>
                  <a:t> = </a:t>
                </a:r>
                <a14:m>
                  <m:oMath xmlns:m="http://schemas.openxmlformats.org/officeDocument/2006/math">
                    <m:d>
                      <m:dPr>
                        <m:ctrlPr>
                          <a:rPr lang="en-US" sz="2800" i="1" smtClean="0">
                            <a:solidFill>
                              <a:schemeClr val="tx1"/>
                            </a:solidFill>
                            <a:latin typeface="Cambria Math" panose="02040503050406030204" pitchFamily="18" charset="0"/>
                          </a:rPr>
                        </m:ctrlPr>
                      </m:dPr>
                      <m:e>
                        <m:f>
                          <m:fPr>
                            <m:ctrlPr>
                              <a:rPr lang="en-US" sz="2800" i="1" smtClean="0">
                                <a:solidFill>
                                  <a:schemeClr val="tx1"/>
                                </a:solidFill>
                                <a:latin typeface="Cambria Math" panose="02040503050406030204" pitchFamily="18" charset="0"/>
                              </a:rPr>
                            </m:ctrlPr>
                          </m:fPr>
                          <m:num>
                            <m:r>
                              <a:rPr lang="en-US" sz="2800" b="0" i="1" smtClean="0">
                                <a:solidFill>
                                  <a:schemeClr val="tx1"/>
                                </a:solidFill>
                                <a:latin typeface="Cambria Math" panose="02040503050406030204" pitchFamily="18" charset="0"/>
                              </a:rPr>
                              <m:t>𝑆𝑁𝑅</m:t>
                            </m:r>
                          </m:num>
                          <m:den>
                            <m:r>
                              <a:rPr lang="en-US" sz="2800" b="0" i="1" smtClean="0">
                                <a:solidFill>
                                  <a:schemeClr val="tx1"/>
                                </a:solidFill>
                                <a:latin typeface="Cambria Math" panose="02040503050406030204" pitchFamily="18" charset="0"/>
                              </a:rPr>
                              <m:t>5</m:t>
                            </m:r>
                          </m:den>
                        </m:f>
                      </m:e>
                    </m:d>
                    <m:rad>
                      <m:radPr>
                        <m:degHide m:val="on"/>
                        <m:ctrlPr>
                          <a:rPr lang="en-US" sz="2800" i="1" smtClean="0">
                            <a:solidFill>
                              <a:schemeClr val="tx1"/>
                            </a:solidFill>
                            <a:latin typeface="Cambria Math" panose="02040503050406030204" pitchFamily="18" charset="0"/>
                          </a:rPr>
                        </m:ctrlPr>
                      </m:radPr>
                      <m:deg/>
                      <m:e>
                        <m:f>
                          <m:fPr>
                            <m:ctrlPr>
                              <a:rPr lang="en-US" sz="2800" i="1">
                                <a:solidFill>
                                  <a:schemeClr val="tx1"/>
                                </a:solidFill>
                                <a:latin typeface="Cambria Math" panose="02040503050406030204" pitchFamily="18" charset="0"/>
                              </a:rPr>
                            </m:ctrlPr>
                          </m:fPr>
                          <m:num>
                            <m:r>
                              <m:rPr>
                                <m:sty m:val="p"/>
                              </m:rPr>
                              <a:rPr lang="en-US" sz="2800">
                                <a:solidFill>
                                  <a:schemeClr val="tx1"/>
                                </a:solidFill>
                                <a:latin typeface="Cambria Math" panose="02040503050406030204" pitchFamily="18" charset="0"/>
                              </a:rPr>
                              <m:t>Δ</m:t>
                            </m:r>
                            <m:r>
                              <a:rPr lang="en-US" sz="2800" i="1">
                                <a:solidFill>
                                  <a:schemeClr val="tx1"/>
                                </a:solidFill>
                                <a:latin typeface="Cambria Math" panose="02040503050406030204" pitchFamily="18" charset="0"/>
                              </a:rPr>
                              <m:t>𝜈</m:t>
                            </m:r>
                          </m:num>
                          <m:den>
                            <m:r>
                              <a:rPr lang="en-US" sz="2800" i="1">
                                <a:solidFill>
                                  <a:schemeClr val="tx1"/>
                                </a:solidFill>
                                <a:latin typeface="Cambria Math" panose="02040503050406030204" pitchFamily="18" charset="0"/>
                              </a:rPr>
                              <m:t>𝜏</m:t>
                            </m:r>
                          </m:den>
                        </m:f>
                      </m:e>
                    </m:rad>
                    <m:f>
                      <m:fPr>
                        <m:ctrlPr>
                          <a:rPr lang="en-US" sz="2800" i="1" smtClean="0">
                            <a:solidFill>
                              <a:schemeClr val="tx1"/>
                            </a:solidFill>
                            <a:latin typeface="Cambria Math" panose="02040503050406030204" pitchFamily="18" charset="0"/>
                          </a:rPr>
                        </m:ctrlPr>
                      </m:fPr>
                      <m:num>
                        <m:r>
                          <a:rPr lang="en-US" sz="2800" i="1" smtClean="0">
                            <a:solidFill>
                              <a:schemeClr val="tx1"/>
                            </a:solidFill>
                            <a:latin typeface="Cambria Math" panose="02040503050406030204" pitchFamily="18" charset="0"/>
                          </a:rPr>
                          <m:t>𝑘</m:t>
                        </m:r>
                        <m:sSub>
                          <m:sSubPr>
                            <m:ctrlPr>
                              <a:rPr lang="en-US" sz="2800" i="1" smtClean="0">
                                <a:solidFill>
                                  <a:srgbClr val="E4A338"/>
                                </a:solidFill>
                                <a:latin typeface="Cambria Math" panose="02040503050406030204" pitchFamily="18" charset="0"/>
                              </a:rPr>
                            </m:ctrlPr>
                          </m:sSubPr>
                          <m:e>
                            <m:r>
                              <a:rPr lang="en-US" sz="2800" i="1">
                                <a:solidFill>
                                  <a:srgbClr val="E4A338"/>
                                </a:solidFill>
                                <a:latin typeface="Cambria Math" panose="02040503050406030204" pitchFamily="18" charset="0"/>
                              </a:rPr>
                              <m:t>𝑇</m:t>
                            </m:r>
                          </m:e>
                          <m:sub>
                            <m:r>
                              <a:rPr lang="en-US" sz="2800" i="1">
                                <a:solidFill>
                                  <a:srgbClr val="E4A338"/>
                                </a:solidFill>
                                <a:latin typeface="Cambria Math" panose="02040503050406030204" pitchFamily="18" charset="0"/>
                              </a:rPr>
                              <m:t>𝑁</m:t>
                            </m:r>
                          </m:sub>
                        </m:sSub>
                        <m:sSubSup>
                          <m:sSubSupPr>
                            <m:ctrlPr>
                              <a:rPr lang="en-US" sz="2800" b="0" i="1" smtClean="0">
                                <a:solidFill>
                                  <a:schemeClr val="tx1"/>
                                </a:solidFill>
                                <a:latin typeface="Cambria Math" panose="02040503050406030204" pitchFamily="18" charset="0"/>
                              </a:rPr>
                            </m:ctrlPr>
                          </m:sSubSupPr>
                          <m:e>
                            <m:r>
                              <a:rPr lang="en-US" sz="2800" b="0" i="1" smtClean="0">
                                <a:solidFill>
                                  <a:schemeClr val="tx1"/>
                                </a:solidFill>
                                <a:latin typeface="Cambria Math" panose="02040503050406030204" pitchFamily="18" charset="0"/>
                              </a:rPr>
                              <m:t>𝑚</m:t>
                            </m:r>
                          </m:e>
                          <m:sub>
                            <m:r>
                              <a:rPr lang="en-US" sz="2800" b="0" i="1" smtClean="0">
                                <a:solidFill>
                                  <a:schemeClr val="tx1"/>
                                </a:solidFill>
                                <a:latin typeface="Cambria Math" panose="02040503050406030204" pitchFamily="18" charset="0"/>
                              </a:rPr>
                              <m:t>𝑎</m:t>
                            </m:r>
                          </m:sub>
                          <m:sup>
                            <m:r>
                              <a:rPr lang="en-US" sz="2800" b="0" i="1" smtClean="0">
                                <a:solidFill>
                                  <a:schemeClr val="tx1"/>
                                </a:solidFill>
                                <a:latin typeface="Cambria Math" panose="02040503050406030204" pitchFamily="18" charset="0"/>
                              </a:rPr>
                              <m:t>2</m:t>
                            </m:r>
                          </m:sup>
                        </m:sSubSup>
                      </m:num>
                      <m:den>
                        <m:sSubSup>
                          <m:sSubSupPr>
                            <m:ctrlPr>
                              <a:rPr lang="en-US" sz="2800" i="1">
                                <a:solidFill>
                                  <a:schemeClr val="tx1"/>
                                </a:solidFill>
                                <a:latin typeface="Cambria Math" panose="02040503050406030204" pitchFamily="18" charset="0"/>
                                <a:ea typeface="Cambria Math" panose="02040503050406030204" pitchFamily="18" charset="0"/>
                              </a:rPr>
                            </m:ctrlPr>
                          </m:sSubSupPr>
                          <m:e>
                            <m:r>
                              <a:rPr lang="en-US" sz="2800" i="1">
                                <a:solidFill>
                                  <a:schemeClr val="tx1"/>
                                </a:solidFill>
                                <a:latin typeface="Cambria Math" panose="02040503050406030204" pitchFamily="18" charset="0"/>
                                <a:ea typeface="Cambria Math" panose="02040503050406030204" pitchFamily="18" charset="0"/>
                              </a:rPr>
                              <m:t>𝐵</m:t>
                            </m:r>
                          </m:e>
                          <m:sub>
                            <m:r>
                              <a:rPr lang="en-US" sz="2800" i="1">
                                <a:solidFill>
                                  <a:schemeClr val="tx1"/>
                                </a:solidFill>
                                <a:latin typeface="Cambria Math" panose="02040503050406030204" pitchFamily="18" charset="0"/>
                                <a:ea typeface="Cambria Math" panose="02040503050406030204" pitchFamily="18" charset="0"/>
                              </a:rPr>
                              <m:t>𝑒</m:t>
                            </m:r>
                          </m:sub>
                          <m:sup>
                            <m:r>
                              <a:rPr lang="en-US" sz="2800" i="1">
                                <a:solidFill>
                                  <a:schemeClr val="tx1"/>
                                </a:solidFill>
                                <a:latin typeface="Cambria Math" panose="02040503050406030204" pitchFamily="18" charset="0"/>
                                <a:ea typeface="Cambria Math" panose="02040503050406030204" pitchFamily="18" charset="0"/>
                              </a:rPr>
                              <m:t>2</m:t>
                            </m:r>
                          </m:sup>
                        </m:sSubSup>
                        <m:sSup>
                          <m:sSupPr>
                            <m:ctrlPr>
                              <a:rPr lang="en-US" sz="2800" i="1" smtClean="0">
                                <a:solidFill>
                                  <a:srgbClr val="E4A338"/>
                                </a:solidFill>
                                <a:latin typeface="Cambria Math" panose="02040503050406030204" pitchFamily="18" charset="0"/>
                                <a:ea typeface="Cambria Math" panose="02040503050406030204" pitchFamily="18" charset="0"/>
                              </a:rPr>
                            </m:ctrlPr>
                          </m:sSupPr>
                          <m:e>
                            <m:d>
                              <m:dPr>
                                <m:begChr m:val="|"/>
                                <m:endChr m:val="|"/>
                                <m:ctrlPr>
                                  <a:rPr lang="en-US" sz="2800" i="1">
                                    <a:solidFill>
                                      <a:srgbClr val="E4A338"/>
                                    </a:solidFill>
                                    <a:latin typeface="Cambria Math" panose="02040503050406030204" pitchFamily="18" charset="0"/>
                                    <a:ea typeface="Cambria Math" panose="02040503050406030204" pitchFamily="18" charset="0"/>
                                  </a:rPr>
                                </m:ctrlPr>
                              </m:dPr>
                              <m:e>
                                <m:r>
                                  <a:rPr lang="en-US" sz="2800" i="1">
                                    <a:solidFill>
                                      <a:srgbClr val="E4A338"/>
                                    </a:solidFill>
                                    <a:latin typeface="Cambria Math" panose="02040503050406030204" pitchFamily="18" charset="0"/>
                                    <a:ea typeface="Cambria Math" panose="02040503050406030204" pitchFamily="18" charset="0"/>
                                  </a:rPr>
                                  <m:t>𝛽</m:t>
                                </m:r>
                              </m:e>
                            </m:d>
                          </m:e>
                          <m:sup>
                            <m:r>
                              <a:rPr lang="en-US" sz="2800" i="1">
                                <a:solidFill>
                                  <a:srgbClr val="E4A338"/>
                                </a:solidFill>
                                <a:latin typeface="Cambria Math" panose="02040503050406030204" pitchFamily="18" charset="0"/>
                                <a:ea typeface="Cambria Math" panose="02040503050406030204" pitchFamily="18" charset="0"/>
                              </a:rPr>
                              <m:t>2</m:t>
                            </m:r>
                          </m:sup>
                        </m:sSup>
                        <m:sSub>
                          <m:sSubPr>
                            <m:ctrlPr>
                              <a:rPr lang="en-US" sz="2800" b="0" i="1" smtClean="0">
                                <a:solidFill>
                                  <a:schemeClr val="tx1"/>
                                </a:solidFill>
                                <a:latin typeface="Cambria Math" panose="02040503050406030204" pitchFamily="18" charset="0"/>
                                <a:ea typeface="Cambria Math" panose="02040503050406030204" pitchFamily="18" charset="0"/>
                              </a:rPr>
                            </m:ctrlPr>
                          </m:sSubPr>
                          <m:e>
                            <m:r>
                              <a:rPr lang="en-US" sz="2800" b="0" i="1" smtClean="0">
                                <a:solidFill>
                                  <a:schemeClr val="tx1"/>
                                </a:solidFill>
                                <a:latin typeface="Cambria Math" panose="02040503050406030204" pitchFamily="18" charset="0"/>
                                <a:ea typeface="Cambria Math" panose="02040503050406030204" pitchFamily="18" charset="0"/>
                              </a:rPr>
                              <m:t>𝜌</m:t>
                            </m:r>
                          </m:e>
                          <m:sub>
                            <m:r>
                              <a:rPr lang="en-US" sz="2800" b="0" i="1" smtClean="0">
                                <a:solidFill>
                                  <a:schemeClr val="tx1"/>
                                </a:solidFill>
                                <a:latin typeface="Cambria Math" panose="02040503050406030204" pitchFamily="18" charset="0"/>
                                <a:ea typeface="Cambria Math" panose="02040503050406030204" pitchFamily="18" charset="0"/>
                              </a:rPr>
                              <m:t>𝐷𝑀</m:t>
                            </m:r>
                          </m:sub>
                        </m:sSub>
                        <m:r>
                          <a:rPr lang="en-US" sz="2800" b="0" i="1" smtClean="0">
                            <a:solidFill>
                              <a:schemeClr val="tx1"/>
                            </a:solidFill>
                            <a:latin typeface="Cambria Math" panose="02040503050406030204" pitchFamily="18" charset="0"/>
                            <a:ea typeface="Cambria Math" panose="02040503050406030204" pitchFamily="18" charset="0"/>
                          </a:rPr>
                          <m:t>𝐴</m:t>
                        </m:r>
                      </m:den>
                    </m:f>
                  </m:oMath>
                </a14:m>
                <a:endParaRPr lang="en-US" sz="2800" dirty="0"/>
              </a:p>
            </p:txBody>
          </p:sp>
        </mc:Choice>
        <mc:Fallback xmlns="">
          <p:sp>
            <p:nvSpPr>
              <p:cNvPr id="6" name="TextBox 5">
                <a:extLst>
                  <a:ext uri="{FF2B5EF4-FFF2-40B4-BE49-F238E27FC236}">
                    <a16:creationId xmlns:a16="http://schemas.microsoft.com/office/drawing/2014/main" id="{AAA6971D-B8AC-1CC3-A821-C84112AE6C50}"/>
                  </a:ext>
                </a:extLst>
              </p:cNvPr>
              <p:cNvSpPr txBox="1">
                <a:spLocks noRot="1" noChangeAspect="1" noMove="1" noResize="1" noEditPoints="1" noAdjustHandles="1" noChangeArrowheads="1" noChangeShapeType="1" noTextEdit="1"/>
              </p:cNvSpPr>
              <p:nvPr/>
            </p:nvSpPr>
            <p:spPr>
              <a:xfrm>
                <a:off x="3868867" y="689847"/>
                <a:ext cx="4381501" cy="969176"/>
              </a:xfrm>
              <a:prstGeom prst="rect">
                <a:avLst/>
              </a:prstGeom>
              <a:blipFill>
                <a:blip r:embed="rId2"/>
                <a:stretch>
                  <a:fillRect l="-867" b="-25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0FBB5A9-05EB-9178-2044-751B4C0C56A7}"/>
                  </a:ext>
                </a:extLst>
              </p:cNvPr>
              <p:cNvSpPr txBox="1"/>
              <p:nvPr/>
            </p:nvSpPr>
            <p:spPr>
              <a:xfrm>
                <a:off x="174371" y="5915"/>
                <a:ext cx="11770494" cy="627351"/>
              </a:xfrm>
              <a:prstGeom prst="rect">
                <a:avLst/>
              </a:prstGeom>
              <a:noFill/>
            </p:spPr>
            <p:txBody>
              <a:bodyPr wrap="square">
                <a:spAutoFit/>
              </a:bodyPr>
              <a:lstStyle/>
              <a:p>
                <a:r>
                  <a:rPr lang="en-US" sz="3400" dirty="0">
                    <a:solidFill>
                      <a:srgbClr val="E29B20"/>
                    </a:solidFill>
                    <a:latin typeface="Montserrat SemiBold" pitchFamily="2" charset="0"/>
                    <a:ea typeface="+mj-ea"/>
                    <a:cs typeface="+mj-cs"/>
                  </a:rPr>
                  <a:t>Obtaining </a:t>
                </a:r>
                <a14:m>
                  <m:oMath xmlns:m="http://schemas.openxmlformats.org/officeDocument/2006/math">
                    <m:sSub>
                      <m:sSubPr>
                        <m:ctrlPr>
                          <a:rPr lang="en-US" sz="3400" b="1" i="1" smtClean="0">
                            <a:solidFill>
                              <a:srgbClr val="E29B20"/>
                            </a:solidFill>
                            <a:latin typeface="Cambria Math" panose="02040503050406030204" pitchFamily="18" charset="0"/>
                            <a:ea typeface="+mj-ea"/>
                            <a:cs typeface="+mj-cs"/>
                          </a:rPr>
                        </m:ctrlPr>
                      </m:sSubPr>
                      <m:e>
                        <m:r>
                          <a:rPr lang="en-US" sz="3400" b="1" i="1" smtClean="0">
                            <a:solidFill>
                              <a:srgbClr val="E29B20"/>
                            </a:solidFill>
                            <a:latin typeface="Cambria Math" panose="02040503050406030204" pitchFamily="18" charset="0"/>
                            <a:ea typeface="+mj-ea"/>
                            <a:cs typeface="+mj-cs"/>
                          </a:rPr>
                          <m:t>𝑻</m:t>
                        </m:r>
                      </m:e>
                      <m:sub>
                        <m:r>
                          <a:rPr lang="en-US" sz="3400" b="1" i="1" smtClean="0">
                            <a:solidFill>
                              <a:srgbClr val="E29B20"/>
                            </a:solidFill>
                            <a:latin typeface="Cambria Math" panose="02040503050406030204" pitchFamily="18" charset="0"/>
                            <a:ea typeface="+mj-ea"/>
                            <a:cs typeface="+mj-cs"/>
                          </a:rPr>
                          <m:t>𝑵</m:t>
                        </m:r>
                      </m:sub>
                    </m:sSub>
                  </m:oMath>
                </a14:m>
                <a:r>
                  <a:rPr lang="en-US" sz="3400" dirty="0">
                    <a:solidFill>
                      <a:srgbClr val="E29B20"/>
                    </a:solidFill>
                    <a:latin typeface="Montserrat SemiBold" pitchFamily="2" charset="0"/>
                    <a:ea typeface="+mj-ea"/>
                    <a:cs typeface="+mj-cs"/>
                  </a:rPr>
                  <a:t> in cryogenic conditions</a:t>
                </a:r>
                <a:endParaRPr lang="en-US" dirty="0">
                  <a:solidFill>
                    <a:srgbClr val="E29B20"/>
                  </a:solidFill>
                </a:endParaRPr>
              </a:p>
            </p:txBody>
          </p:sp>
        </mc:Choice>
        <mc:Fallback xmlns="">
          <p:sp>
            <p:nvSpPr>
              <p:cNvPr id="9" name="TextBox 8">
                <a:extLst>
                  <a:ext uri="{FF2B5EF4-FFF2-40B4-BE49-F238E27FC236}">
                    <a16:creationId xmlns:a16="http://schemas.microsoft.com/office/drawing/2014/main" id="{F0FBB5A9-05EB-9178-2044-751B4C0C56A7}"/>
                  </a:ext>
                </a:extLst>
              </p:cNvPr>
              <p:cNvSpPr txBox="1">
                <a:spLocks noRot="1" noChangeAspect="1" noMove="1" noResize="1" noEditPoints="1" noAdjustHandles="1" noChangeArrowheads="1" noChangeShapeType="1" noTextEdit="1"/>
              </p:cNvSpPr>
              <p:nvPr/>
            </p:nvSpPr>
            <p:spPr>
              <a:xfrm>
                <a:off x="174371" y="5915"/>
                <a:ext cx="11770494" cy="627351"/>
              </a:xfrm>
              <a:prstGeom prst="rect">
                <a:avLst/>
              </a:prstGeom>
              <a:blipFill>
                <a:blip r:embed="rId3"/>
                <a:stretch>
                  <a:fillRect l="-1401" t="-14000" b="-30000"/>
                </a:stretch>
              </a:blipFill>
            </p:spPr>
            <p:txBody>
              <a:bodyPr/>
              <a:lstStyle/>
              <a:p>
                <a:r>
                  <a:rPr lang="en-US">
                    <a:noFill/>
                  </a:rPr>
                  <a:t> </a:t>
                </a:r>
              </a:p>
            </p:txBody>
          </p:sp>
        </mc:Fallback>
      </mc:AlternateContent>
      <p:pic>
        <p:nvPicPr>
          <p:cNvPr id="8" name="Picture 7" descr="A close-up of a metal device&#10;&#10;AI-generated content may be incorrect.">
            <a:extLst>
              <a:ext uri="{FF2B5EF4-FFF2-40B4-BE49-F238E27FC236}">
                <a16:creationId xmlns:a16="http://schemas.microsoft.com/office/drawing/2014/main" id="{53280967-3EB7-B7CC-7802-C8D55795F4D6}"/>
              </a:ext>
            </a:extLst>
          </p:cNvPr>
          <p:cNvPicPr>
            <a:picLocks noChangeAspect="1"/>
          </p:cNvPicPr>
          <p:nvPr/>
        </p:nvPicPr>
        <p:blipFill>
          <a:blip r:embed="rId4"/>
          <a:stretch>
            <a:fillRect/>
          </a:stretch>
        </p:blipFill>
        <p:spPr>
          <a:xfrm>
            <a:off x="522258" y="1321237"/>
            <a:ext cx="2933700" cy="5054600"/>
          </a:xfrm>
          <a:prstGeom prst="rect">
            <a:avLst/>
          </a:prstGeom>
        </p:spPr>
      </p:pic>
      <p:pic>
        <p:nvPicPr>
          <p:cNvPr id="15" name="Picture 14" descr="A close-up of a piece of metal&#10;&#10;AI-generated content may be incorrect.">
            <a:extLst>
              <a:ext uri="{FF2B5EF4-FFF2-40B4-BE49-F238E27FC236}">
                <a16:creationId xmlns:a16="http://schemas.microsoft.com/office/drawing/2014/main" id="{951BD8B3-DDD7-9D2D-E6D7-8950F1AA67FB}"/>
              </a:ext>
            </a:extLst>
          </p:cNvPr>
          <p:cNvPicPr>
            <a:picLocks noChangeAspect="1"/>
          </p:cNvPicPr>
          <p:nvPr/>
        </p:nvPicPr>
        <p:blipFill>
          <a:blip r:embed="rId5"/>
          <a:stretch>
            <a:fillRect/>
          </a:stretch>
        </p:blipFill>
        <p:spPr>
          <a:xfrm>
            <a:off x="8925347" y="526254"/>
            <a:ext cx="2921000" cy="5740400"/>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E944AC06-7BD1-F51C-FE6D-A0271103A6C6}"/>
                  </a:ext>
                </a:extLst>
              </p:cNvPr>
              <p:cNvSpPr txBox="1"/>
              <p:nvPr/>
            </p:nvSpPr>
            <p:spPr>
              <a:xfrm>
                <a:off x="4166114" y="5696236"/>
                <a:ext cx="4084254" cy="738664"/>
              </a:xfrm>
              <a:prstGeom prst="rect">
                <a:avLst/>
              </a:prstGeom>
              <a:noFill/>
            </p:spPr>
            <p:txBody>
              <a:bodyPr wrap="square" lIns="0" tIns="0" rIns="0" bIns="0" rtlCol="0">
                <a:spAutoFit/>
              </a:bodyPr>
              <a:lstStyle/>
              <a:p>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𝑇</m:t>
                        </m:r>
                      </m:e>
                      <m:sub>
                        <m:r>
                          <a:rPr lang="en-US" sz="2400" b="0" i="1" smtClean="0">
                            <a:latin typeface="Cambria Math" panose="02040503050406030204" pitchFamily="18" charset="0"/>
                          </a:rPr>
                          <m:t>𝑁</m:t>
                        </m:r>
                      </m:sub>
                    </m:sSub>
                    <m:r>
                      <a:rPr lang="en-US" sz="2400" b="0" i="1" smtClean="0">
                        <a:latin typeface="Cambria Math" panose="02040503050406030204" pitchFamily="18" charset="0"/>
                      </a:rPr>
                      <m:t>∼10−15 </m:t>
                    </m:r>
                    <m:r>
                      <m:rPr>
                        <m:sty m:val="p"/>
                      </m:rPr>
                      <a:rPr lang="en-US" sz="2400" b="0" i="0" smtClean="0">
                        <a:latin typeface="Cambria Math" panose="02040503050406030204" pitchFamily="18" charset="0"/>
                      </a:rPr>
                      <m:t>K</m:t>
                    </m:r>
                  </m:oMath>
                </a14:m>
                <a:r>
                  <a:rPr lang="en-US" sz="2400" dirty="0">
                    <a:latin typeface="Montserrat" pitchFamily="2" charset="77"/>
                  </a:rPr>
                  <a:t> (4 K cryostat, 6 K LNA@20 GHz)</a:t>
                </a:r>
              </a:p>
            </p:txBody>
          </p:sp>
        </mc:Choice>
        <mc:Fallback xmlns="">
          <p:sp>
            <p:nvSpPr>
              <p:cNvPr id="16" name="TextBox 15">
                <a:extLst>
                  <a:ext uri="{FF2B5EF4-FFF2-40B4-BE49-F238E27FC236}">
                    <a16:creationId xmlns:a16="http://schemas.microsoft.com/office/drawing/2014/main" id="{E944AC06-7BD1-F51C-FE6D-A0271103A6C6}"/>
                  </a:ext>
                </a:extLst>
              </p:cNvPr>
              <p:cNvSpPr txBox="1">
                <a:spLocks noRot="1" noChangeAspect="1" noMove="1" noResize="1" noEditPoints="1" noAdjustHandles="1" noChangeArrowheads="1" noChangeShapeType="1" noTextEdit="1"/>
              </p:cNvSpPr>
              <p:nvPr/>
            </p:nvSpPr>
            <p:spPr>
              <a:xfrm>
                <a:off x="4166114" y="5696236"/>
                <a:ext cx="4084254" cy="738664"/>
              </a:xfrm>
              <a:prstGeom prst="rect">
                <a:avLst/>
              </a:prstGeom>
              <a:blipFill>
                <a:blip r:embed="rId6"/>
                <a:stretch>
                  <a:fillRect l="-4334" t="-11864" r="-6192" b="-25424"/>
                </a:stretch>
              </a:blipFill>
            </p:spPr>
            <p:txBody>
              <a:bodyPr/>
              <a:lstStyle/>
              <a:p>
                <a:r>
                  <a:rPr lang="en-US">
                    <a:noFill/>
                  </a:rPr>
                  <a:t> </a:t>
                </a:r>
              </a:p>
            </p:txBody>
          </p:sp>
        </mc:Fallback>
      </mc:AlternateContent>
      <p:sp>
        <p:nvSpPr>
          <p:cNvPr id="17" name="Footer Placeholder 16">
            <a:extLst>
              <a:ext uri="{FF2B5EF4-FFF2-40B4-BE49-F238E27FC236}">
                <a16:creationId xmlns:a16="http://schemas.microsoft.com/office/drawing/2014/main" id="{3BDB77F3-413A-DD8A-F024-3216F2D96F2A}"/>
              </a:ext>
            </a:extLst>
          </p:cNvPr>
          <p:cNvSpPr>
            <a:spLocks noGrp="1"/>
          </p:cNvSpPr>
          <p:nvPr>
            <p:ph type="ftr" sz="quarter" idx="3"/>
          </p:nvPr>
        </p:nvSpPr>
        <p:spPr/>
        <p:txBody>
          <a:bodyPr/>
          <a:lstStyle/>
          <a:p>
            <a:r>
              <a:rPr lang="en-US" sz="1800" b="1">
                <a:solidFill>
                  <a:srgbClr val="FFB021"/>
                </a:solidFill>
                <a:latin typeface="Montserrat" pitchFamily="2" charset="0"/>
              </a:rPr>
              <a:t>Juan P.A. Maldonado </a:t>
            </a:r>
            <a:endParaRPr lang="en-US" dirty="0"/>
          </a:p>
        </p:txBody>
      </p:sp>
      <p:sp>
        <p:nvSpPr>
          <p:cNvPr id="18" name="Slide Number Placeholder 17">
            <a:extLst>
              <a:ext uri="{FF2B5EF4-FFF2-40B4-BE49-F238E27FC236}">
                <a16:creationId xmlns:a16="http://schemas.microsoft.com/office/drawing/2014/main" id="{EECC27A3-A4D1-1B06-F17A-50186DD49C42}"/>
              </a:ext>
            </a:extLst>
          </p:cNvPr>
          <p:cNvSpPr>
            <a:spLocks noGrp="1"/>
          </p:cNvSpPr>
          <p:nvPr>
            <p:ph type="sldNum" sz="quarter" idx="4"/>
          </p:nvPr>
        </p:nvSpPr>
        <p:spPr/>
        <p:txBody>
          <a:bodyPr/>
          <a:lstStyle/>
          <a:p>
            <a:fld id="{F62BAB4A-DDC9-CF40-AD63-08BD56AFF626}" type="slidenum">
              <a:rPr lang="en-US" smtClean="0"/>
              <a:pPr/>
              <a:t>13</a:t>
            </a:fld>
            <a:endParaRPr lang="en-US" dirty="0">
              <a:solidFill>
                <a:srgbClr val="E4A338"/>
              </a:solidFill>
            </a:endParaRPr>
          </a:p>
        </p:txBody>
      </p:sp>
      <p:pic>
        <p:nvPicPr>
          <p:cNvPr id="20" name="Picture 19" descr="A graph of a frequency&#10;&#10;AI-generated content may be incorrect.">
            <a:extLst>
              <a:ext uri="{FF2B5EF4-FFF2-40B4-BE49-F238E27FC236}">
                <a16:creationId xmlns:a16="http://schemas.microsoft.com/office/drawing/2014/main" id="{7FDDBDE5-6F8B-AE2F-A565-A81455C262E1}"/>
              </a:ext>
            </a:extLst>
          </p:cNvPr>
          <p:cNvPicPr>
            <a:picLocks noChangeAspect="1"/>
          </p:cNvPicPr>
          <p:nvPr/>
        </p:nvPicPr>
        <p:blipFill>
          <a:blip r:embed="rId7"/>
          <a:stretch>
            <a:fillRect/>
          </a:stretch>
        </p:blipFill>
        <p:spPr>
          <a:xfrm>
            <a:off x="3623607" y="2154058"/>
            <a:ext cx="5112437" cy="3408291"/>
          </a:xfrm>
          <a:prstGeom prst="rect">
            <a:avLst/>
          </a:prstGeom>
        </p:spPr>
      </p:pic>
      <p:pic>
        <p:nvPicPr>
          <p:cNvPr id="13" name="Picture 12" descr="A close up of a device&#10;&#10;AI-generated content may be incorrect.">
            <a:extLst>
              <a:ext uri="{FF2B5EF4-FFF2-40B4-BE49-F238E27FC236}">
                <a16:creationId xmlns:a16="http://schemas.microsoft.com/office/drawing/2014/main" id="{CAD2E758-D34A-7C63-8FB8-FF54204ADC7D}"/>
              </a:ext>
            </a:extLst>
          </p:cNvPr>
          <p:cNvPicPr>
            <a:picLocks noChangeAspect="1"/>
          </p:cNvPicPr>
          <p:nvPr/>
        </p:nvPicPr>
        <p:blipFill>
          <a:blip r:embed="rId8"/>
          <a:stretch>
            <a:fillRect/>
          </a:stretch>
        </p:blipFill>
        <p:spPr>
          <a:xfrm>
            <a:off x="8826829" y="149566"/>
            <a:ext cx="1668399" cy="1459056"/>
          </a:xfrm>
          <a:prstGeom prst="rect">
            <a:avLst/>
          </a:prstGeom>
        </p:spPr>
      </p:pic>
    </p:spTree>
    <p:extLst>
      <p:ext uri="{BB962C8B-B14F-4D97-AF65-F5344CB8AC3E}">
        <p14:creationId xmlns:p14="http://schemas.microsoft.com/office/powerpoint/2010/main" val="23914090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7108C98-AE83-8277-AD31-80B5E588144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84A4FF5-46C6-FAA9-E5C4-CBAE61E21BDD}"/>
              </a:ext>
            </a:extLst>
          </p:cNvPr>
          <p:cNvSpPr txBox="1"/>
          <p:nvPr/>
        </p:nvSpPr>
        <p:spPr>
          <a:xfrm>
            <a:off x="5181600" y="2798618"/>
            <a:ext cx="4030270" cy="861774"/>
          </a:xfrm>
          <a:prstGeom prst="rect">
            <a:avLst/>
          </a:prstGeom>
          <a:noFill/>
        </p:spPr>
        <p:txBody>
          <a:bodyPr wrap="none" rtlCol="0">
            <a:spAutoFit/>
          </a:bodyPr>
          <a:lstStyle/>
          <a:p>
            <a:r>
              <a:rPr lang="en-US" sz="5000" dirty="0">
                <a:solidFill>
                  <a:srgbClr val="E4A338"/>
                </a:solidFill>
                <a:latin typeface="Montserrat" pitchFamily="2" charset="77"/>
              </a:rPr>
              <a:t>Our dreams</a:t>
            </a:r>
          </a:p>
        </p:txBody>
      </p:sp>
      <p:sp>
        <p:nvSpPr>
          <p:cNvPr id="3" name="TextBox 2">
            <a:extLst>
              <a:ext uri="{FF2B5EF4-FFF2-40B4-BE49-F238E27FC236}">
                <a16:creationId xmlns:a16="http://schemas.microsoft.com/office/drawing/2014/main" id="{6E29B988-3AA3-D46B-AE94-57FB01BB91E5}"/>
              </a:ext>
            </a:extLst>
          </p:cNvPr>
          <p:cNvSpPr txBox="1"/>
          <p:nvPr/>
        </p:nvSpPr>
        <p:spPr>
          <a:xfrm>
            <a:off x="5749636" y="3660392"/>
            <a:ext cx="5634876" cy="369332"/>
          </a:xfrm>
          <a:prstGeom prst="rect">
            <a:avLst/>
          </a:prstGeom>
          <a:noFill/>
        </p:spPr>
        <p:txBody>
          <a:bodyPr wrap="none" rtlCol="0">
            <a:spAutoFit/>
          </a:bodyPr>
          <a:lstStyle/>
          <a:p>
            <a:r>
              <a:rPr lang="en-US" dirty="0">
                <a:solidFill>
                  <a:srgbClr val="E4A338"/>
                </a:solidFill>
                <a:latin typeface="Montserrat" pitchFamily="2" charset="77"/>
              </a:rPr>
              <a:t>Keep increasing signal, </a:t>
            </a:r>
            <a:r>
              <a:rPr lang="en-US" b="1" dirty="0">
                <a:solidFill>
                  <a:srgbClr val="E4A338"/>
                </a:solidFill>
                <a:latin typeface="Montserrat" pitchFamily="2" charset="77"/>
              </a:rPr>
              <a:t>keep decreasing noise</a:t>
            </a:r>
          </a:p>
        </p:txBody>
      </p:sp>
    </p:spTree>
    <p:extLst>
      <p:ext uri="{BB962C8B-B14F-4D97-AF65-F5344CB8AC3E}">
        <p14:creationId xmlns:p14="http://schemas.microsoft.com/office/powerpoint/2010/main" val="30334666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DB17543-EE3C-8AE3-C65B-B124A92C593D}"/>
              </a:ext>
            </a:extLst>
          </p:cNvPr>
          <p:cNvPicPr>
            <a:picLocks noChangeAspect="1"/>
          </p:cNvPicPr>
          <p:nvPr/>
        </p:nvPicPr>
        <p:blipFill>
          <a:blip r:embed="rId2"/>
          <a:stretch>
            <a:fillRect/>
          </a:stretch>
        </p:blipFill>
        <p:spPr>
          <a:xfrm>
            <a:off x="2574" y="1036602"/>
            <a:ext cx="12097987" cy="5568914"/>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E88147E-F0ED-FF9A-F558-19487C718C8E}"/>
                  </a:ext>
                </a:extLst>
              </p:cNvPr>
              <p:cNvSpPr txBox="1"/>
              <p:nvPr/>
            </p:nvSpPr>
            <p:spPr>
              <a:xfrm>
                <a:off x="9262505" y="2738438"/>
                <a:ext cx="2929495" cy="3082960"/>
              </a:xfrm>
              <a:prstGeom prst="rect">
                <a:avLst/>
              </a:prstGeom>
              <a:noFill/>
            </p:spPr>
            <p:txBody>
              <a:bodyPr wrap="square" rtlCol="0">
                <a:spAutoFit/>
              </a:bodyPr>
              <a:lstStyle/>
              <a:p>
                <a:r>
                  <a:rPr lang="en-US" sz="2400" dirty="0">
                    <a:latin typeface="Montserrat" pitchFamily="2" charset="77"/>
                  </a:rPr>
                  <a:t>Assuming heterodyne readout with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𝐵</m:t>
                        </m:r>
                      </m:e>
                      <m:sub>
                        <m:r>
                          <a:rPr lang="en-US" sz="2400" b="0" i="1" smtClean="0">
                            <a:latin typeface="Cambria Math" panose="02040503050406030204" pitchFamily="18" charset="0"/>
                          </a:rPr>
                          <m:t>𝑝𝑟𝑒</m:t>
                        </m:r>
                      </m:sub>
                    </m:sSub>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10</m:t>
                        </m:r>
                      </m:e>
                      <m:sup>
                        <m:r>
                          <a:rPr lang="en-US" sz="2400" b="0" i="1" smtClean="0">
                            <a:latin typeface="Cambria Math" panose="02040503050406030204" pitchFamily="18" charset="0"/>
                          </a:rPr>
                          <m:t>−6</m:t>
                        </m:r>
                      </m:sup>
                    </m:sSup>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𝜈</m:t>
                        </m:r>
                      </m:e>
                      <m:sub>
                        <m:r>
                          <a:rPr lang="en-US" sz="2400" b="0" i="1" smtClean="0">
                            <a:latin typeface="Cambria Math" panose="02040503050406030204" pitchFamily="18" charset="0"/>
                          </a:rPr>
                          <m:t>𝑎</m:t>
                        </m:r>
                      </m:sub>
                    </m:sSub>
                  </m:oMath>
                </a14:m>
                <a:endParaRPr lang="en-US" sz="2400" b="0" dirty="0">
                  <a:latin typeface="Montserrat" pitchFamily="2" charset="77"/>
                </a:endParaRPr>
              </a:p>
              <a:p>
                <a:endParaRPr lang="en-US" sz="2400" dirty="0">
                  <a:latin typeface="Montserrat" pitchFamily="2" charset="77"/>
                </a:endParaRPr>
              </a:p>
              <a:p>
                <a:r>
                  <a:rPr lang="en-US" sz="2400" dirty="0">
                    <a:latin typeface="Montserrat" pitchFamily="2" charset="77"/>
                  </a:rPr>
                  <a:t>SNR~1 if signal and noise overlap in this plot</a:t>
                </a:r>
              </a:p>
            </p:txBody>
          </p:sp>
        </mc:Choice>
        <mc:Fallback xmlns="">
          <p:sp>
            <p:nvSpPr>
              <p:cNvPr id="9" name="TextBox 8">
                <a:extLst>
                  <a:ext uri="{FF2B5EF4-FFF2-40B4-BE49-F238E27FC236}">
                    <a16:creationId xmlns:a16="http://schemas.microsoft.com/office/drawing/2014/main" id="{DE88147E-F0ED-FF9A-F558-19487C718C8E}"/>
                  </a:ext>
                </a:extLst>
              </p:cNvPr>
              <p:cNvSpPr txBox="1">
                <a:spLocks noRot="1" noChangeAspect="1" noMove="1" noResize="1" noEditPoints="1" noAdjustHandles="1" noChangeArrowheads="1" noChangeShapeType="1" noTextEdit="1"/>
              </p:cNvSpPr>
              <p:nvPr/>
            </p:nvSpPr>
            <p:spPr>
              <a:xfrm>
                <a:off x="9262505" y="2738438"/>
                <a:ext cx="2929495" cy="3082960"/>
              </a:xfrm>
              <a:prstGeom prst="rect">
                <a:avLst/>
              </a:prstGeom>
              <a:blipFill>
                <a:blip r:embed="rId3"/>
                <a:stretch>
                  <a:fillRect l="-3448" t="-1639" r="-3879" b="-36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077426E-26CF-44E9-3672-A938349F384A}"/>
                  </a:ext>
                </a:extLst>
              </p:cNvPr>
              <p:cNvSpPr txBox="1"/>
              <p:nvPr/>
            </p:nvSpPr>
            <p:spPr>
              <a:xfrm>
                <a:off x="210753" y="252484"/>
                <a:ext cx="11770494" cy="627351"/>
              </a:xfrm>
              <a:prstGeom prst="rect">
                <a:avLst/>
              </a:prstGeom>
              <a:noFill/>
            </p:spPr>
            <p:txBody>
              <a:bodyPr wrap="square">
                <a:spAutoFit/>
              </a:bodyPr>
              <a:lstStyle/>
              <a:p>
                <a:r>
                  <a:rPr lang="en-US" sz="3400" dirty="0">
                    <a:solidFill>
                      <a:srgbClr val="E29B20"/>
                    </a:solidFill>
                    <a:latin typeface="Montserrat SemiBold" pitchFamily="2" charset="0"/>
                    <a:ea typeface="+mj-ea"/>
                    <a:cs typeface="+mj-cs"/>
                  </a:rPr>
                  <a:t>Reducing </a:t>
                </a:r>
                <a14:m>
                  <m:oMath xmlns:m="http://schemas.openxmlformats.org/officeDocument/2006/math">
                    <m:sSub>
                      <m:sSubPr>
                        <m:ctrlPr>
                          <a:rPr lang="en-US" sz="3400" b="1" i="1" smtClean="0">
                            <a:solidFill>
                              <a:srgbClr val="E29B20"/>
                            </a:solidFill>
                            <a:latin typeface="Cambria Math" panose="02040503050406030204" pitchFamily="18" charset="0"/>
                            <a:ea typeface="+mj-ea"/>
                            <a:cs typeface="+mj-cs"/>
                          </a:rPr>
                        </m:ctrlPr>
                      </m:sSubPr>
                      <m:e>
                        <m:r>
                          <a:rPr lang="en-US" sz="3400" b="1" i="1" smtClean="0">
                            <a:solidFill>
                              <a:srgbClr val="E29B20"/>
                            </a:solidFill>
                            <a:latin typeface="Cambria Math" panose="02040503050406030204" pitchFamily="18" charset="0"/>
                            <a:ea typeface="+mj-ea"/>
                            <a:cs typeface="+mj-cs"/>
                          </a:rPr>
                          <m:t>𝑻</m:t>
                        </m:r>
                      </m:e>
                      <m:sub>
                        <m:r>
                          <a:rPr lang="en-US" sz="3400" b="1" i="1" smtClean="0">
                            <a:solidFill>
                              <a:srgbClr val="E29B20"/>
                            </a:solidFill>
                            <a:latin typeface="Cambria Math" panose="02040503050406030204" pitchFamily="18" charset="0"/>
                            <a:ea typeface="+mj-ea"/>
                            <a:cs typeface="+mj-cs"/>
                          </a:rPr>
                          <m:t>𝑵</m:t>
                        </m:r>
                      </m:sub>
                    </m:sSub>
                  </m:oMath>
                </a14:m>
                <a:endParaRPr lang="en-US" dirty="0">
                  <a:solidFill>
                    <a:srgbClr val="E29B20"/>
                  </a:solidFill>
                </a:endParaRPr>
              </a:p>
            </p:txBody>
          </p:sp>
        </mc:Choice>
        <mc:Fallback xmlns="">
          <p:sp>
            <p:nvSpPr>
              <p:cNvPr id="14" name="TextBox 13">
                <a:extLst>
                  <a:ext uri="{FF2B5EF4-FFF2-40B4-BE49-F238E27FC236}">
                    <a16:creationId xmlns:a16="http://schemas.microsoft.com/office/drawing/2014/main" id="{F077426E-26CF-44E9-3672-A938349F384A}"/>
                  </a:ext>
                </a:extLst>
              </p:cNvPr>
              <p:cNvSpPr txBox="1">
                <a:spLocks noRot="1" noChangeAspect="1" noMove="1" noResize="1" noEditPoints="1" noAdjustHandles="1" noChangeArrowheads="1" noChangeShapeType="1" noTextEdit="1"/>
              </p:cNvSpPr>
              <p:nvPr/>
            </p:nvSpPr>
            <p:spPr>
              <a:xfrm>
                <a:off x="210753" y="252484"/>
                <a:ext cx="11770494" cy="627351"/>
              </a:xfrm>
              <a:prstGeom prst="rect">
                <a:avLst/>
              </a:prstGeom>
              <a:blipFill>
                <a:blip r:embed="rId4"/>
                <a:stretch>
                  <a:fillRect l="-1509" t="-13725" b="-27451"/>
                </a:stretch>
              </a:blipFill>
            </p:spPr>
            <p:txBody>
              <a:bodyPr/>
              <a:lstStyle/>
              <a:p>
                <a:r>
                  <a:rPr lang="en-US">
                    <a:noFill/>
                  </a:rPr>
                  <a:t> </a:t>
                </a:r>
              </a:p>
            </p:txBody>
          </p:sp>
        </mc:Fallback>
      </mc:AlternateContent>
      <p:sp>
        <p:nvSpPr>
          <p:cNvPr id="15" name="Footer Placeholder 14">
            <a:extLst>
              <a:ext uri="{FF2B5EF4-FFF2-40B4-BE49-F238E27FC236}">
                <a16:creationId xmlns:a16="http://schemas.microsoft.com/office/drawing/2014/main" id="{9F8752F8-3528-F417-5A44-51FFB39D0836}"/>
              </a:ext>
            </a:extLst>
          </p:cNvPr>
          <p:cNvSpPr>
            <a:spLocks noGrp="1"/>
          </p:cNvSpPr>
          <p:nvPr>
            <p:ph type="ftr" sz="quarter" idx="3"/>
          </p:nvPr>
        </p:nvSpPr>
        <p:spPr/>
        <p:txBody>
          <a:bodyPr/>
          <a:lstStyle/>
          <a:p>
            <a:r>
              <a:rPr lang="en-US" sz="1800" b="1">
                <a:solidFill>
                  <a:srgbClr val="FFB021"/>
                </a:solidFill>
                <a:latin typeface="Montserrat" pitchFamily="2" charset="0"/>
              </a:rPr>
              <a:t>Juan P.A. Maldonado </a:t>
            </a:r>
            <a:endParaRPr lang="en-US" dirty="0"/>
          </a:p>
        </p:txBody>
      </p:sp>
      <p:sp>
        <p:nvSpPr>
          <p:cNvPr id="16" name="Slide Number Placeholder 15">
            <a:extLst>
              <a:ext uri="{FF2B5EF4-FFF2-40B4-BE49-F238E27FC236}">
                <a16:creationId xmlns:a16="http://schemas.microsoft.com/office/drawing/2014/main" id="{86AA5C24-B02C-83D4-97FD-B105414E1B7B}"/>
              </a:ext>
            </a:extLst>
          </p:cNvPr>
          <p:cNvSpPr>
            <a:spLocks noGrp="1"/>
          </p:cNvSpPr>
          <p:nvPr>
            <p:ph type="sldNum" sz="quarter" idx="4"/>
          </p:nvPr>
        </p:nvSpPr>
        <p:spPr/>
        <p:txBody>
          <a:bodyPr/>
          <a:lstStyle/>
          <a:p>
            <a:fld id="{F62BAB4A-DDC9-CF40-AD63-08BD56AFF626}" type="slidenum">
              <a:rPr lang="en-US" smtClean="0"/>
              <a:pPr/>
              <a:t>15</a:t>
            </a:fld>
            <a:endParaRPr lang="en-US" dirty="0">
              <a:solidFill>
                <a:srgbClr val="E4A338"/>
              </a:solidFill>
            </a:endParaRPr>
          </a:p>
        </p:txBody>
      </p:sp>
    </p:spTree>
    <p:extLst>
      <p:ext uri="{BB962C8B-B14F-4D97-AF65-F5344CB8AC3E}">
        <p14:creationId xmlns:p14="http://schemas.microsoft.com/office/powerpoint/2010/main" val="8498200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506C64-0B47-29F0-B69A-BDAC9CD1C4AD}"/>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206B9C41-8447-C634-8A82-42DF2581932F}"/>
              </a:ext>
            </a:extLst>
          </p:cNvPr>
          <p:cNvPicPr>
            <a:picLocks noChangeAspect="1"/>
          </p:cNvPicPr>
          <p:nvPr/>
        </p:nvPicPr>
        <p:blipFill>
          <a:blip r:embed="rId2"/>
          <a:stretch>
            <a:fillRect/>
          </a:stretch>
        </p:blipFill>
        <p:spPr>
          <a:xfrm>
            <a:off x="5402" y="1042708"/>
            <a:ext cx="12074630" cy="5558162"/>
          </a:xfrm>
          <a:prstGeom prst="rect">
            <a:avLst/>
          </a:prstGeom>
        </p:spPr>
      </p:pic>
      <p:sp>
        <p:nvSpPr>
          <p:cNvPr id="7" name="Rounded Rectangle 6">
            <a:extLst>
              <a:ext uri="{FF2B5EF4-FFF2-40B4-BE49-F238E27FC236}">
                <a16:creationId xmlns:a16="http://schemas.microsoft.com/office/drawing/2014/main" id="{9445EB19-431E-B358-3222-30338EDC3E89}"/>
              </a:ext>
            </a:extLst>
          </p:cNvPr>
          <p:cNvSpPr/>
          <p:nvPr/>
        </p:nvSpPr>
        <p:spPr>
          <a:xfrm>
            <a:off x="9227128" y="2917660"/>
            <a:ext cx="2618509" cy="255032"/>
          </a:xfrm>
          <a:prstGeom prst="roundRect">
            <a:avLst/>
          </a:prstGeom>
          <a:noFill/>
          <a:ln w="28575">
            <a:solidFill>
              <a:srgbClr val="E4A3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2E789D6-E91E-83CD-5C72-BDA4B6D54899}"/>
              </a:ext>
            </a:extLst>
          </p:cNvPr>
          <p:cNvSpPr txBox="1"/>
          <p:nvPr/>
        </p:nvSpPr>
        <p:spPr>
          <a:xfrm>
            <a:off x="9102437" y="3349213"/>
            <a:ext cx="2867890" cy="1938992"/>
          </a:xfrm>
          <a:prstGeom prst="rect">
            <a:avLst/>
          </a:prstGeom>
          <a:noFill/>
        </p:spPr>
        <p:txBody>
          <a:bodyPr wrap="square" rtlCol="0">
            <a:spAutoFit/>
          </a:bodyPr>
          <a:lstStyle/>
          <a:p>
            <a:r>
              <a:rPr lang="en-US" sz="2400" dirty="0">
                <a:solidFill>
                  <a:srgbClr val="E4A338"/>
                </a:solidFill>
                <a:latin typeface="Montserrat" pitchFamily="2" charset="77"/>
              </a:rPr>
              <a:t>Aspirational MADMAX requires quantum-limited amp at 4K</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8BD408A-0A29-033C-0FBB-DDCC809DBB7A}"/>
                  </a:ext>
                </a:extLst>
              </p:cNvPr>
              <p:cNvSpPr txBox="1"/>
              <p:nvPr/>
            </p:nvSpPr>
            <p:spPr>
              <a:xfrm>
                <a:off x="210753" y="252484"/>
                <a:ext cx="11770494" cy="627351"/>
              </a:xfrm>
              <a:prstGeom prst="rect">
                <a:avLst/>
              </a:prstGeom>
              <a:noFill/>
            </p:spPr>
            <p:txBody>
              <a:bodyPr wrap="square">
                <a:spAutoFit/>
              </a:bodyPr>
              <a:lstStyle/>
              <a:p>
                <a:r>
                  <a:rPr lang="en-US" sz="3400" dirty="0">
                    <a:solidFill>
                      <a:srgbClr val="E29B20"/>
                    </a:solidFill>
                    <a:latin typeface="Montserrat SemiBold" pitchFamily="2" charset="0"/>
                    <a:ea typeface="+mj-ea"/>
                    <a:cs typeface="+mj-cs"/>
                  </a:rPr>
                  <a:t>Reducing </a:t>
                </a:r>
                <a14:m>
                  <m:oMath xmlns:m="http://schemas.openxmlformats.org/officeDocument/2006/math">
                    <m:sSub>
                      <m:sSubPr>
                        <m:ctrlPr>
                          <a:rPr lang="en-US" sz="3400" b="1" i="1" smtClean="0">
                            <a:solidFill>
                              <a:srgbClr val="E29B20"/>
                            </a:solidFill>
                            <a:latin typeface="Cambria Math" panose="02040503050406030204" pitchFamily="18" charset="0"/>
                            <a:ea typeface="+mj-ea"/>
                            <a:cs typeface="+mj-cs"/>
                          </a:rPr>
                        </m:ctrlPr>
                      </m:sSubPr>
                      <m:e>
                        <m:r>
                          <a:rPr lang="en-US" sz="3400" b="1" i="1" smtClean="0">
                            <a:solidFill>
                              <a:srgbClr val="E29B20"/>
                            </a:solidFill>
                            <a:latin typeface="Cambria Math" panose="02040503050406030204" pitchFamily="18" charset="0"/>
                            <a:ea typeface="+mj-ea"/>
                            <a:cs typeface="+mj-cs"/>
                          </a:rPr>
                          <m:t>𝑻</m:t>
                        </m:r>
                      </m:e>
                      <m:sub>
                        <m:r>
                          <a:rPr lang="en-US" sz="3400" b="1" i="1" smtClean="0">
                            <a:solidFill>
                              <a:srgbClr val="E29B20"/>
                            </a:solidFill>
                            <a:latin typeface="Cambria Math" panose="02040503050406030204" pitchFamily="18" charset="0"/>
                            <a:ea typeface="+mj-ea"/>
                            <a:cs typeface="+mj-cs"/>
                          </a:rPr>
                          <m:t>𝑵</m:t>
                        </m:r>
                      </m:sub>
                    </m:sSub>
                  </m:oMath>
                </a14:m>
                <a:endParaRPr lang="en-US" dirty="0">
                  <a:solidFill>
                    <a:srgbClr val="E29B20"/>
                  </a:solidFill>
                </a:endParaRPr>
              </a:p>
            </p:txBody>
          </p:sp>
        </mc:Choice>
        <mc:Fallback xmlns="">
          <p:sp>
            <p:nvSpPr>
              <p:cNvPr id="6" name="TextBox 5">
                <a:extLst>
                  <a:ext uri="{FF2B5EF4-FFF2-40B4-BE49-F238E27FC236}">
                    <a16:creationId xmlns:a16="http://schemas.microsoft.com/office/drawing/2014/main" id="{68BD408A-0A29-033C-0FBB-DDCC809DBB7A}"/>
                  </a:ext>
                </a:extLst>
              </p:cNvPr>
              <p:cNvSpPr txBox="1">
                <a:spLocks noRot="1" noChangeAspect="1" noMove="1" noResize="1" noEditPoints="1" noAdjustHandles="1" noChangeArrowheads="1" noChangeShapeType="1" noTextEdit="1"/>
              </p:cNvSpPr>
              <p:nvPr/>
            </p:nvSpPr>
            <p:spPr>
              <a:xfrm>
                <a:off x="210753" y="252484"/>
                <a:ext cx="11770494" cy="627351"/>
              </a:xfrm>
              <a:prstGeom prst="rect">
                <a:avLst/>
              </a:prstGeom>
              <a:blipFill>
                <a:blip r:embed="rId3"/>
                <a:stretch>
                  <a:fillRect l="-1509" t="-13725" b="-27451"/>
                </a:stretch>
              </a:blipFill>
            </p:spPr>
            <p:txBody>
              <a:bodyPr/>
              <a:lstStyle/>
              <a:p>
                <a:r>
                  <a:rPr lang="en-US">
                    <a:noFill/>
                  </a:rPr>
                  <a:t> </a:t>
                </a:r>
              </a:p>
            </p:txBody>
          </p:sp>
        </mc:Fallback>
      </mc:AlternateContent>
      <p:sp>
        <p:nvSpPr>
          <p:cNvPr id="12" name="Footer Placeholder 11">
            <a:extLst>
              <a:ext uri="{FF2B5EF4-FFF2-40B4-BE49-F238E27FC236}">
                <a16:creationId xmlns:a16="http://schemas.microsoft.com/office/drawing/2014/main" id="{D9175D22-1887-976D-EBB1-4231D8742D71}"/>
              </a:ext>
            </a:extLst>
          </p:cNvPr>
          <p:cNvSpPr>
            <a:spLocks noGrp="1"/>
          </p:cNvSpPr>
          <p:nvPr>
            <p:ph type="ftr" sz="quarter" idx="3"/>
          </p:nvPr>
        </p:nvSpPr>
        <p:spPr/>
        <p:txBody>
          <a:bodyPr/>
          <a:lstStyle/>
          <a:p>
            <a:r>
              <a:rPr lang="en-US" sz="1800" b="1">
                <a:solidFill>
                  <a:srgbClr val="FFB021"/>
                </a:solidFill>
                <a:latin typeface="Montserrat" pitchFamily="2" charset="0"/>
              </a:rPr>
              <a:t>Juan P.A. Maldonado </a:t>
            </a:r>
            <a:endParaRPr lang="en-US" dirty="0"/>
          </a:p>
        </p:txBody>
      </p:sp>
      <p:sp>
        <p:nvSpPr>
          <p:cNvPr id="13" name="Slide Number Placeholder 12">
            <a:extLst>
              <a:ext uri="{FF2B5EF4-FFF2-40B4-BE49-F238E27FC236}">
                <a16:creationId xmlns:a16="http://schemas.microsoft.com/office/drawing/2014/main" id="{518A4848-D03E-F836-29D9-FDE88EBE5BF0}"/>
              </a:ext>
            </a:extLst>
          </p:cNvPr>
          <p:cNvSpPr>
            <a:spLocks noGrp="1"/>
          </p:cNvSpPr>
          <p:nvPr>
            <p:ph type="sldNum" sz="quarter" idx="4"/>
          </p:nvPr>
        </p:nvSpPr>
        <p:spPr/>
        <p:txBody>
          <a:bodyPr/>
          <a:lstStyle/>
          <a:p>
            <a:fld id="{F62BAB4A-DDC9-CF40-AD63-08BD56AFF626}" type="slidenum">
              <a:rPr lang="en-US" smtClean="0"/>
              <a:pPr/>
              <a:t>16</a:t>
            </a:fld>
            <a:endParaRPr lang="en-US" dirty="0">
              <a:solidFill>
                <a:srgbClr val="E4A338"/>
              </a:solidFill>
            </a:endParaRPr>
          </a:p>
        </p:txBody>
      </p:sp>
    </p:spTree>
    <p:extLst>
      <p:ext uri="{BB962C8B-B14F-4D97-AF65-F5344CB8AC3E}">
        <p14:creationId xmlns:p14="http://schemas.microsoft.com/office/powerpoint/2010/main" val="35028237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5DDB3-6020-A20C-CD17-7969DB817554}"/>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392410AA-95BE-E4F4-E88E-0081A1CAF3F4}"/>
              </a:ext>
            </a:extLst>
          </p:cNvPr>
          <p:cNvPicPr>
            <a:picLocks noChangeAspect="1"/>
          </p:cNvPicPr>
          <p:nvPr/>
        </p:nvPicPr>
        <p:blipFill>
          <a:blip r:embed="rId3"/>
          <a:stretch>
            <a:fillRect/>
          </a:stretch>
        </p:blipFill>
        <p:spPr>
          <a:xfrm>
            <a:off x="15147" y="1118564"/>
            <a:ext cx="12041345" cy="5448495"/>
          </a:xfrm>
          <a:prstGeom prst="rect">
            <a:avLst/>
          </a:prstGeom>
        </p:spPr>
      </p:pic>
      <p:sp>
        <p:nvSpPr>
          <p:cNvPr id="6" name="Left Arrow 5">
            <a:extLst>
              <a:ext uri="{FF2B5EF4-FFF2-40B4-BE49-F238E27FC236}">
                <a16:creationId xmlns:a16="http://schemas.microsoft.com/office/drawing/2014/main" id="{A88E6378-772E-B1AE-1A03-2DDED0CE0869}"/>
              </a:ext>
            </a:extLst>
          </p:cNvPr>
          <p:cNvSpPr/>
          <p:nvPr/>
        </p:nvSpPr>
        <p:spPr>
          <a:xfrm rot="10800000">
            <a:off x="3101648" y="5703832"/>
            <a:ext cx="799700" cy="239768"/>
          </a:xfrm>
          <a:prstGeom prst="leftArrow">
            <a:avLst>
              <a:gd name="adj1" fmla="val 50000"/>
              <a:gd name="adj2" fmla="val 146258"/>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6BD7106-F221-EA0E-E930-C60CBDEE8B5D}"/>
                  </a:ext>
                </a:extLst>
              </p:cNvPr>
              <p:cNvSpPr txBox="1"/>
              <p:nvPr/>
            </p:nvSpPr>
            <p:spPr>
              <a:xfrm>
                <a:off x="1085856" y="5008835"/>
                <a:ext cx="2015792" cy="830997"/>
              </a:xfrm>
              <a:prstGeom prst="rect">
                <a:avLst/>
              </a:prstGeom>
              <a:solidFill>
                <a:schemeClr val="bg1"/>
              </a:solidFill>
            </p:spPr>
            <p:txBody>
              <a:bodyPr wrap="square" rtlCol="0">
                <a:spAutoFit/>
              </a:bodyPr>
              <a:lstStyle/>
              <a:p>
                <a14:m>
                  <m:oMath xmlns:m="http://schemas.openxmlformats.org/officeDocument/2006/math">
                    <m:r>
                      <a:rPr lang="en-US" sz="2400" b="0" i="1" smtClean="0">
                        <a:latin typeface="Cambria Math" panose="02040503050406030204" pitchFamily="18" charset="0"/>
                      </a:rPr>
                      <m:t>100 </m:t>
                    </m:r>
                    <m:r>
                      <m:rPr>
                        <m:sty m:val="p"/>
                      </m:rPr>
                      <a:rPr lang="en-US" sz="2400" b="0" i="0" smtClean="0">
                        <a:latin typeface="Cambria Math" panose="02040503050406030204" pitchFamily="18" charset="0"/>
                      </a:rPr>
                      <m:t>mK</m:t>
                    </m:r>
                    <m:r>
                      <a:rPr lang="en-US" sz="2400" b="0" i="1" smtClean="0">
                        <a:latin typeface="Cambria Math" panose="02040503050406030204" pitchFamily="18" charset="0"/>
                      </a:rPr>
                      <m:t> </m:t>
                    </m:r>
                  </m:oMath>
                </a14:m>
                <a:r>
                  <a:rPr lang="en-US" sz="2400" dirty="0">
                    <a:latin typeface="Montserrat" pitchFamily="2" charset="77"/>
                  </a:rPr>
                  <a:t>BBR negligible</a:t>
                </a:r>
              </a:p>
            </p:txBody>
          </p:sp>
        </mc:Choice>
        <mc:Fallback xmlns="">
          <p:sp>
            <p:nvSpPr>
              <p:cNvPr id="9" name="TextBox 8">
                <a:extLst>
                  <a:ext uri="{FF2B5EF4-FFF2-40B4-BE49-F238E27FC236}">
                    <a16:creationId xmlns:a16="http://schemas.microsoft.com/office/drawing/2014/main" id="{16BD7106-F221-EA0E-E930-C60CBDEE8B5D}"/>
                  </a:ext>
                </a:extLst>
              </p:cNvPr>
              <p:cNvSpPr txBox="1">
                <a:spLocks noRot="1" noChangeAspect="1" noMove="1" noResize="1" noEditPoints="1" noAdjustHandles="1" noChangeArrowheads="1" noChangeShapeType="1" noTextEdit="1"/>
              </p:cNvSpPr>
              <p:nvPr/>
            </p:nvSpPr>
            <p:spPr>
              <a:xfrm>
                <a:off x="1085856" y="5008835"/>
                <a:ext cx="2015792" cy="830997"/>
              </a:xfrm>
              <a:prstGeom prst="rect">
                <a:avLst/>
              </a:prstGeom>
              <a:blipFill>
                <a:blip r:embed="rId4"/>
                <a:stretch>
                  <a:fillRect l="-5000" t="-6061" r="-5000" b="-16667"/>
                </a:stretch>
              </a:blipFill>
            </p:spPr>
            <p:txBody>
              <a:bodyPr/>
              <a:lstStyle/>
              <a:p>
                <a:r>
                  <a:rPr lang="en-US">
                    <a:noFill/>
                  </a:rPr>
                  <a:t> </a:t>
                </a:r>
              </a:p>
            </p:txBody>
          </p:sp>
        </mc:Fallback>
      </mc:AlternateContent>
      <p:cxnSp>
        <p:nvCxnSpPr>
          <p:cNvPr id="11" name="Straight Arrow Connector 10">
            <a:extLst>
              <a:ext uri="{FF2B5EF4-FFF2-40B4-BE49-F238E27FC236}">
                <a16:creationId xmlns:a16="http://schemas.microsoft.com/office/drawing/2014/main" id="{999A42C4-44D6-EFB3-B6D7-1BB06FC31AB5}"/>
              </a:ext>
            </a:extLst>
          </p:cNvPr>
          <p:cNvCxnSpPr>
            <a:cxnSpLocks/>
          </p:cNvCxnSpPr>
          <p:nvPr/>
        </p:nvCxnSpPr>
        <p:spPr>
          <a:xfrm>
            <a:off x="4876800" y="3959485"/>
            <a:ext cx="0" cy="1353660"/>
          </a:xfrm>
          <a:prstGeom prst="straightConnector1">
            <a:avLst/>
          </a:prstGeom>
          <a:ln w="76200">
            <a:solidFill>
              <a:schemeClr val="accent2"/>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0D4C559C-84BB-6D9A-85C9-0B837E3B1E92}"/>
              </a:ext>
            </a:extLst>
          </p:cNvPr>
          <p:cNvSpPr txBox="1"/>
          <p:nvPr/>
        </p:nvSpPr>
        <p:spPr>
          <a:xfrm>
            <a:off x="5022988" y="3965998"/>
            <a:ext cx="3580685" cy="1200329"/>
          </a:xfrm>
          <a:prstGeom prst="rect">
            <a:avLst/>
          </a:prstGeom>
          <a:solidFill>
            <a:schemeClr val="bg1"/>
          </a:solidFill>
        </p:spPr>
        <p:txBody>
          <a:bodyPr wrap="square" rtlCol="0">
            <a:spAutoFit/>
          </a:bodyPr>
          <a:lstStyle/>
          <a:p>
            <a:r>
              <a:rPr lang="en-US" sz="2400" dirty="0">
                <a:latin typeface="Montserrat" pitchFamily="2" charset="77"/>
              </a:rPr>
              <a:t>Sub-quantum-limited detection needed </a:t>
            </a:r>
            <a:r>
              <a:rPr lang="en-US" sz="2400" dirty="0">
                <a:latin typeface="Montserrat" pitchFamily="2" charset="77"/>
                <a:sym typeface="Wingdings" pitchFamily="2" charset="2"/>
              </a:rPr>
              <a:t> Photon counting</a:t>
            </a:r>
            <a:endParaRPr lang="en-US" sz="2400" dirty="0">
              <a:latin typeface="Montserrat" pitchFamily="2" charset="77"/>
            </a:endParaRPr>
          </a:p>
        </p:txBody>
      </p:sp>
      <p:sp>
        <p:nvSpPr>
          <p:cNvPr id="17" name="TextBox 16">
            <a:extLst>
              <a:ext uri="{FF2B5EF4-FFF2-40B4-BE49-F238E27FC236}">
                <a16:creationId xmlns:a16="http://schemas.microsoft.com/office/drawing/2014/main" id="{BE24C683-8F51-3005-7ED6-2BF7D6CD8805}"/>
              </a:ext>
            </a:extLst>
          </p:cNvPr>
          <p:cNvSpPr txBox="1"/>
          <p:nvPr/>
        </p:nvSpPr>
        <p:spPr>
          <a:xfrm>
            <a:off x="9512489" y="2688607"/>
            <a:ext cx="191067" cy="307777"/>
          </a:xfrm>
          <a:prstGeom prst="rect">
            <a:avLst/>
          </a:prstGeom>
          <a:solidFill>
            <a:schemeClr val="bg1"/>
          </a:solidFill>
        </p:spPr>
        <p:txBody>
          <a:bodyPr wrap="square" rtlCol="0">
            <a:spAutoFit/>
          </a:bodyPr>
          <a:lstStyle/>
          <a:p>
            <a:r>
              <a:rPr lang="en-US" sz="1400" i="1" dirty="0"/>
              <a:t>4</a:t>
            </a: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7FE63498-49FC-0D36-144A-FDB78583A26D}"/>
                  </a:ext>
                </a:extLst>
              </p:cNvPr>
              <p:cNvSpPr txBox="1"/>
              <p:nvPr/>
            </p:nvSpPr>
            <p:spPr>
              <a:xfrm>
                <a:off x="712781" y="298846"/>
                <a:ext cx="9359265" cy="646331"/>
              </a:xfrm>
              <a:prstGeom prst="rect">
                <a:avLst/>
              </a:prstGeom>
              <a:noFill/>
            </p:spPr>
            <p:txBody>
              <a:bodyPr wrap="square">
                <a:spAutoFit/>
              </a:bodyPr>
              <a:lstStyle/>
              <a:p>
                <a:r>
                  <a:rPr lang="en-US" sz="3600" dirty="0">
                    <a:solidFill>
                      <a:srgbClr val="E29B20"/>
                    </a:solidFill>
                    <a:latin typeface="Montserrat SemiBold" pitchFamily="2" charset="0"/>
                  </a:rPr>
                  <a:t>reaching QCD line faster: </a:t>
                </a:r>
                <a:r>
                  <a:rPr kumimoji="0" lang="en-US" sz="3400" b="0" i="0" u="none" strike="noStrike" kern="1200" cap="none" spc="0" normalizeH="0" baseline="0" noProof="0" dirty="0">
                    <a:ln>
                      <a:noFill/>
                    </a:ln>
                    <a:solidFill>
                      <a:srgbClr val="E29B20"/>
                    </a:solidFill>
                    <a:effectLst/>
                    <a:uLnTx/>
                    <a:uFillTx/>
                    <a:latin typeface="Montserrat SemiBold" pitchFamily="2" charset="0"/>
                    <a:ea typeface="+mn-ea"/>
                    <a:cs typeface="+mn-cs"/>
                  </a:rPr>
                  <a:t>Reducing </a:t>
                </a:r>
                <a14:m>
                  <m:oMath xmlns:m="http://schemas.openxmlformats.org/officeDocument/2006/math">
                    <m:sSub>
                      <m:sSubPr>
                        <m:ctrlPr>
                          <a:rPr kumimoji="0" lang="en-US" sz="3400" b="1" i="1" u="none" strike="noStrike" kern="1200" cap="none" spc="0" normalizeH="0" baseline="0" noProof="0" smtClean="0">
                            <a:ln>
                              <a:noFill/>
                            </a:ln>
                            <a:solidFill>
                              <a:srgbClr val="E29B20"/>
                            </a:solidFill>
                            <a:effectLst/>
                            <a:uLnTx/>
                            <a:uFillTx/>
                            <a:latin typeface="Cambria Math" panose="02040503050406030204" pitchFamily="18" charset="0"/>
                            <a:ea typeface="+mn-ea"/>
                            <a:cs typeface="+mn-cs"/>
                          </a:rPr>
                        </m:ctrlPr>
                      </m:sSubPr>
                      <m:e>
                        <m:r>
                          <a:rPr kumimoji="0" lang="en-US" sz="3400" b="1" i="1" u="none" strike="noStrike" kern="1200" cap="none" spc="0" normalizeH="0" baseline="0" noProof="0" smtClean="0">
                            <a:ln>
                              <a:noFill/>
                            </a:ln>
                            <a:solidFill>
                              <a:srgbClr val="E29B20"/>
                            </a:solidFill>
                            <a:effectLst/>
                            <a:uLnTx/>
                            <a:uFillTx/>
                            <a:latin typeface="Cambria Math" panose="02040503050406030204" pitchFamily="18" charset="0"/>
                            <a:ea typeface="+mn-ea"/>
                            <a:cs typeface="+mn-cs"/>
                          </a:rPr>
                          <m:t>𝑻</m:t>
                        </m:r>
                      </m:e>
                      <m:sub>
                        <m:r>
                          <a:rPr kumimoji="0" lang="en-US" sz="3400" b="1" i="1" u="none" strike="noStrike" kern="1200" cap="none" spc="0" normalizeH="0" baseline="0" noProof="0" smtClean="0">
                            <a:ln>
                              <a:noFill/>
                            </a:ln>
                            <a:solidFill>
                              <a:srgbClr val="E29B20"/>
                            </a:solidFill>
                            <a:effectLst/>
                            <a:uLnTx/>
                            <a:uFillTx/>
                            <a:latin typeface="Cambria Math" panose="02040503050406030204" pitchFamily="18" charset="0"/>
                            <a:ea typeface="+mn-ea"/>
                            <a:cs typeface="+mn-cs"/>
                          </a:rPr>
                          <m:t>𝑵</m:t>
                        </m:r>
                      </m:sub>
                    </m:sSub>
                  </m:oMath>
                </a14:m>
                <a:endParaRPr lang="en-US" dirty="0"/>
              </a:p>
            </p:txBody>
          </p:sp>
        </mc:Choice>
        <mc:Fallback xmlns="">
          <p:sp>
            <p:nvSpPr>
              <p:cNvPr id="25" name="TextBox 24">
                <a:extLst>
                  <a:ext uri="{FF2B5EF4-FFF2-40B4-BE49-F238E27FC236}">
                    <a16:creationId xmlns:a16="http://schemas.microsoft.com/office/drawing/2014/main" id="{7FE63498-49FC-0D36-144A-FDB78583A26D}"/>
                  </a:ext>
                </a:extLst>
              </p:cNvPr>
              <p:cNvSpPr txBox="1">
                <a:spLocks noRot="1" noChangeAspect="1" noMove="1" noResize="1" noEditPoints="1" noAdjustHandles="1" noChangeArrowheads="1" noChangeShapeType="1" noTextEdit="1"/>
              </p:cNvSpPr>
              <p:nvPr/>
            </p:nvSpPr>
            <p:spPr>
              <a:xfrm>
                <a:off x="712781" y="298846"/>
                <a:ext cx="9359265" cy="646331"/>
              </a:xfrm>
              <a:prstGeom prst="rect">
                <a:avLst/>
              </a:prstGeom>
              <a:blipFill>
                <a:blip r:embed="rId5"/>
                <a:stretch>
                  <a:fillRect l="-2035" t="-13462" b="-32692"/>
                </a:stretch>
              </a:blipFill>
            </p:spPr>
            <p:txBody>
              <a:bodyPr/>
              <a:lstStyle/>
              <a:p>
                <a:r>
                  <a:rPr lang="en-US">
                    <a:noFill/>
                  </a:rPr>
                  <a:t> </a:t>
                </a:r>
              </a:p>
            </p:txBody>
          </p:sp>
        </mc:Fallback>
      </mc:AlternateContent>
      <p:sp>
        <p:nvSpPr>
          <p:cNvPr id="26" name="Footer Placeholder 25">
            <a:extLst>
              <a:ext uri="{FF2B5EF4-FFF2-40B4-BE49-F238E27FC236}">
                <a16:creationId xmlns:a16="http://schemas.microsoft.com/office/drawing/2014/main" id="{EDA15E01-F129-23CD-DBE0-72D2BA77EC0E}"/>
              </a:ext>
            </a:extLst>
          </p:cNvPr>
          <p:cNvSpPr>
            <a:spLocks noGrp="1"/>
          </p:cNvSpPr>
          <p:nvPr>
            <p:ph type="ftr" sz="quarter" idx="3"/>
          </p:nvPr>
        </p:nvSpPr>
        <p:spPr/>
        <p:txBody>
          <a:bodyPr/>
          <a:lstStyle/>
          <a:p>
            <a:r>
              <a:rPr lang="en-US" sz="1800" b="1">
                <a:solidFill>
                  <a:srgbClr val="FFB021"/>
                </a:solidFill>
                <a:latin typeface="Montserrat" pitchFamily="2" charset="0"/>
              </a:rPr>
              <a:t>Juan P.A. Maldonado </a:t>
            </a:r>
            <a:endParaRPr lang="en-US" dirty="0"/>
          </a:p>
        </p:txBody>
      </p:sp>
      <p:sp>
        <p:nvSpPr>
          <p:cNvPr id="27" name="Slide Number Placeholder 26">
            <a:extLst>
              <a:ext uri="{FF2B5EF4-FFF2-40B4-BE49-F238E27FC236}">
                <a16:creationId xmlns:a16="http://schemas.microsoft.com/office/drawing/2014/main" id="{25243CCE-02CC-84A6-32B9-AC6BBB2798D6}"/>
              </a:ext>
            </a:extLst>
          </p:cNvPr>
          <p:cNvSpPr>
            <a:spLocks noGrp="1"/>
          </p:cNvSpPr>
          <p:nvPr>
            <p:ph type="sldNum" sz="quarter" idx="4"/>
          </p:nvPr>
        </p:nvSpPr>
        <p:spPr/>
        <p:txBody>
          <a:bodyPr/>
          <a:lstStyle/>
          <a:p>
            <a:fld id="{F62BAB4A-DDC9-CF40-AD63-08BD56AFF626}" type="slidenum">
              <a:rPr lang="en-US" smtClean="0"/>
              <a:pPr/>
              <a:t>17</a:t>
            </a:fld>
            <a:endParaRPr lang="en-US" dirty="0">
              <a:solidFill>
                <a:srgbClr val="E4A338"/>
              </a:solidFill>
            </a:endParaRPr>
          </a:p>
        </p:txBody>
      </p:sp>
    </p:spTree>
    <p:extLst>
      <p:ext uri="{BB962C8B-B14F-4D97-AF65-F5344CB8AC3E}">
        <p14:creationId xmlns:p14="http://schemas.microsoft.com/office/powerpoint/2010/main" val="1378996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12E88-F2F4-DD24-36BB-E8275CF2F3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36A851-4FCD-9E0F-D252-915F8E9AC7E7}"/>
              </a:ext>
            </a:extLst>
          </p:cNvPr>
          <p:cNvSpPr>
            <a:spLocks noGrp="1"/>
          </p:cNvSpPr>
          <p:nvPr>
            <p:ph type="title"/>
          </p:nvPr>
        </p:nvSpPr>
        <p:spPr>
          <a:xfrm>
            <a:off x="264318" y="0"/>
            <a:ext cx="11663363" cy="1325563"/>
          </a:xfrm>
        </p:spPr>
        <p:txBody>
          <a:bodyPr>
            <a:normAutofit/>
          </a:bodyPr>
          <a:lstStyle/>
          <a:p>
            <a:r>
              <a:rPr lang="en-US" sz="3400" b="1" dirty="0">
                <a:solidFill>
                  <a:srgbClr val="E4A338"/>
                </a:solidFill>
                <a:latin typeface="Montserrat" pitchFamily="2" charset="77"/>
              </a:rPr>
              <a:t>Photon counting statistics at 30 GHz</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BFAA083-30B8-A678-C2EA-DEE4D536F708}"/>
                  </a:ext>
                </a:extLst>
              </p:cNvPr>
              <p:cNvSpPr txBox="1"/>
              <p:nvPr/>
            </p:nvSpPr>
            <p:spPr>
              <a:xfrm>
                <a:off x="795196" y="5557198"/>
                <a:ext cx="11244262" cy="776238"/>
              </a:xfrm>
              <a:prstGeom prst="rect">
                <a:avLst/>
              </a:prstGeom>
              <a:noFill/>
            </p:spPr>
            <p:txBody>
              <a:bodyPr wrap="square" rtlCol="0">
                <a:spAutoFit/>
              </a:bodyPr>
              <a:lstStyle/>
              <a:p>
                <a:r>
                  <a:rPr lang="en-US" sz="2200" dirty="0">
                    <a:latin typeface="Montserrat" pitchFamily="2" charset="77"/>
                  </a:rPr>
                  <a:t>With total background </a:t>
                </a:r>
                <a14:m>
                  <m:oMath xmlns:m="http://schemas.openxmlformats.org/officeDocument/2006/math">
                    <m:r>
                      <a:rPr lang="en-US" sz="2200" b="1" i="0" smtClean="0">
                        <a:latin typeface="Cambria Math" panose="02040503050406030204" pitchFamily="18" charset="0"/>
                      </a:rPr>
                      <m:t>𝐁𝐆</m:t>
                    </m:r>
                    <m:r>
                      <a:rPr lang="en-US" sz="2200" b="1" i="1" smtClean="0">
                        <a:latin typeface="Cambria Math" panose="02040503050406030204" pitchFamily="18" charset="0"/>
                      </a:rPr>
                      <m:t>∼</m:t>
                    </m:r>
                    <m:sSup>
                      <m:sSupPr>
                        <m:ctrlPr>
                          <a:rPr lang="en-US" sz="2200" b="1" i="1" smtClean="0">
                            <a:latin typeface="Cambria Math" panose="02040503050406030204" pitchFamily="18" charset="0"/>
                          </a:rPr>
                        </m:ctrlPr>
                      </m:sSupPr>
                      <m:e>
                        <m:r>
                          <a:rPr lang="en-US" sz="2200" b="1" i="1" smtClean="0">
                            <a:latin typeface="Cambria Math" panose="02040503050406030204" pitchFamily="18" charset="0"/>
                          </a:rPr>
                          <m:t>𝟏𝟎</m:t>
                        </m:r>
                      </m:e>
                      <m:sup>
                        <m:r>
                          <a:rPr lang="en-US" sz="2200" b="1" i="1" smtClean="0">
                            <a:latin typeface="Cambria Math" panose="02040503050406030204" pitchFamily="18" charset="0"/>
                          </a:rPr>
                          <m:t>−</m:t>
                        </m:r>
                        <m:r>
                          <a:rPr lang="en-US" sz="2200" b="1" i="1" smtClean="0">
                            <a:latin typeface="Cambria Math" panose="02040503050406030204" pitchFamily="18" charset="0"/>
                          </a:rPr>
                          <m:t>𝟒</m:t>
                        </m:r>
                      </m:sup>
                    </m:sSup>
                    <m:r>
                      <a:rPr lang="en-US" sz="2200" b="1" i="0" smtClean="0">
                        <a:latin typeface="Cambria Math" panose="02040503050406030204" pitchFamily="18" charset="0"/>
                      </a:rPr>
                      <m:t> </m:t>
                    </m:r>
                    <m:r>
                      <a:rPr lang="en-US" sz="2200" b="1" i="0" smtClean="0">
                        <a:latin typeface="Cambria Math" panose="02040503050406030204" pitchFamily="18" charset="0"/>
                      </a:rPr>
                      <m:t>𝐇𝐳</m:t>
                    </m:r>
                  </m:oMath>
                </a14:m>
                <a:r>
                  <a:rPr lang="en-US" sz="2200" b="1" dirty="0">
                    <a:latin typeface="Montserrat" pitchFamily="2" charset="77"/>
                  </a:rPr>
                  <a:t> </a:t>
                </a:r>
                <a:r>
                  <a:rPr lang="en-US" sz="2200" dirty="0">
                    <a:latin typeface="Montserrat" pitchFamily="2" charset="77"/>
                  </a:rPr>
                  <a:t>, B300 in a 4 T magnet, </a:t>
                </a:r>
                <a14:m>
                  <m:oMath xmlns:m="http://schemas.openxmlformats.org/officeDocument/2006/math">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𝛽</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10</m:t>
                        </m:r>
                      </m:e>
                      <m:sup>
                        <m:r>
                          <a:rPr lang="en-US" sz="2200" b="0" i="1" smtClean="0">
                            <a:latin typeface="Cambria Math" panose="02040503050406030204" pitchFamily="18" charset="0"/>
                          </a:rPr>
                          <m:t>4</m:t>
                        </m:r>
                      </m:sup>
                    </m:sSup>
                  </m:oMath>
                </a14:m>
                <a:r>
                  <a:rPr lang="en-US" sz="2200" dirty="0">
                    <a:latin typeface="Montserrat" pitchFamily="2" charset="77"/>
                  </a:rPr>
                  <a:t> : </a:t>
                </a:r>
                <a:r>
                  <a:rPr lang="en-US" sz="2200" b="1" dirty="0">
                    <a:latin typeface="Montserrat" pitchFamily="2" charset="77"/>
                  </a:rPr>
                  <a:t>DFSZ sensitivity in 1 day</a:t>
                </a:r>
                <a:r>
                  <a:rPr lang="en-US" sz="2200" dirty="0">
                    <a:latin typeface="Montserrat" pitchFamily="2" charset="77"/>
                  </a:rPr>
                  <a:t>. 5</a:t>
                </a:r>
                <a14:m>
                  <m:oMath xmlns:m="http://schemas.openxmlformats.org/officeDocument/2006/math">
                    <m:r>
                      <a:rPr lang="en-US" sz="2200" b="0" i="1" smtClean="0">
                        <a:latin typeface="Cambria Math" panose="02040503050406030204" pitchFamily="18" charset="0"/>
                      </a:rPr>
                      <m:t>𝜎</m:t>
                    </m:r>
                  </m:oMath>
                </a14:m>
                <a:r>
                  <a:rPr lang="en-US" sz="2200" dirty="0">
                    <a:latin typeface="Montserrat" pitchFamily="2" charset="77"/>
                  </a:rPr>
                  <a:t> detection potential and 95% C.L. exclusion potential.</a:t>
                </a:r>
              </a:p>
            </p:txBody>
          </p:sp>
        </mc:Choice>
        <mc:Fallback xmlns="">
          <p:sp>
            <p:nvSpPr>
              <p:cNvPr id="4" name="TextBox 3">
                <a:extLst>
                  <a:ext uri="{FF2B5EF4-FFF2-40B4-BE49-F238E27FC236}">
                    <a16:creationId xmlns:a16="http://schemas.microsoft.com/office/drawing/2014/main" id="{CBFAA083-30B8-A678-C2EA-DEE4D536F708}"/>
                  </a:ext>
                </a:extLst>
              </p:cNvPr>
              <p:cNvSpPr txBox="1">
                <a:spLocks noRot="1" noChangeAspect="1" noMove="1" noResize="1" noEditPoints="1" noAdjustHandles="1" noChangeArrowheads="1" noChangeShapeType="1" noTextEdit="1"/>
              </p:cNvSpPr>
              <p:nvPr/>
            </p:nvSpPr>
            <p:spPr>
              <a:xfrm>
                <a:off x="795196" y="5557198"/>
                <a:ext cx="11244262" cy="776238"/>
              </a:xfrm>
              <a:prstGeom prst="rect">
                <a:avLst/>
              </a:prstGeom>
              <a:blipFill>
                <a:blip r:embed="rId2"/>
                <a:stretch>
                  <a:fillRect l="-676" t="-3226" b="-14516"/>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78FA51BC-7ADB-A697-8A78-5ED9CA342661}"/>
              </a:ext>
            </a:extLst>
          </p:cNvPr>
          <p:cNvPicPr>
            <a:picLocks noChangeAspect="1"/>
          </p:cNvPicPr>
          <p:nvPr/>
        </p:nvPicPr>
        <p:blipFill>
          <a:blip r:embed="rId3"/>
          <a:stretch>
            <a:fillRect/>
          </a:stretch>
        </p:blipFill>
        <p:spPr>
          <a:xfrm>
            <a:off x="1117219" y="1047843"/>
            <a:ext cx="9957559" cy="4373881"/>
          </a:xfrm>
          <a:prstGeom prst="rect">
            <a:avLst/>
          </a:prstGeom>
        </p:spPr>
      </p:pic>
      <p:sp>
        <p:nvSpPr>
          <p:cNvPr id="9" name="Footer Placeholder 8">
            <a:extLst>
              <a:ext uri="{FF2B5EF4-FFF2-40B4-BE49-F238E27FC236}">
                <a16:creationId xmlns:a16="http://schemas.microsoft.com/office/drawing/2014/main" id="{C6635D51-10D8-91AB-49AE-D1EAAC610F5F}"/>
              </a:ext>
            </a:extLst>
          </p:cNvPr>
          <p:cNvSpPr>
            <a:spLocks noGrp="1"/>
          </p:cNvSpPr>
          <p:nvPr>
            <p:ph type="ftr" sz="quarter" idx="3"/>
          </p:nvPr>
        </p:nvSpPr>
        <p:spPr/>
        <p:txBody>
          <a:bodyPr/>
          <a:lstStyle/>
          <a:p>
            <a:r>
              <a:rPr lang="en-US" sz="1800" b="1">
                <a:solidFill>
                  <a:srgbClr val="FFB021"/>
                </a:solidFill>
                <a:latin typeface="Montserrat" pitchFamily="2" charset="0"/>
              </a:rPr>
              <a:t>Juan P.A. Maldonado </a:t>
            </a:r>
            <a:endParaRPr lang="en-US" dirty="0"/>
          </a:p>
        </p:txBody>
      </p:sp>
      <p:sp>
        <p:nvSpPr>
          <p:cNvPr id="10" name="Slide Number Placeholder 9">
            <a:extLst>
              <a:ext uri="{FF2B5EF4-FFF2-40B4-BE49-F238E27FC236}">
                <a16:creationId xmlns:a16="http://schemas.microsoft.com/office/drawing/2014/main" id="{22DC2121-30B6-93B1-136A-B4CB683B095D}"/>
              </a:ext>
            </a:extLst>
          </p:cNvPr>
          <p:cNvSpPr>
            <a:spLocks noGrp="1"/>
          </p:cNvSpPr>
          <p:nvPr>
            <p:ph type="sldNum" sz="quarter" idx="4"/>
          </p:nvPr>
        </p:nvSpPr>
        <p:spPr/>
        <p:txBody>
          <a:bodyPr/>
          <a:lstStyle/>
          <a:p>
            <a:fld id="{F62BAB4A-DDC9-CF40-AD63-08BD56AFF626}" type="slidenum">
              <a:rPr lang="en-US" smtClean="0"/>
              <a:pPr/>
              <a:t>18</a:t>
            </a:fld>
            <a:endParaRPr lang="en-US" dirty="0">
              <a:solidFill>
                <a:srgbClr val="E4A338"/>
              </a:solidFill>
            </a:endParaRPr>
          </a:p>
        </p:txBody>
      </p:sp>
    </p:spTree>
    <p:extLst>
      <p:ext uri="{BB962C8B-B14F-4D97-AF65-F5344CB8AC3E}">
        <p14:creationId xmlns:p14="http://schemas.microsoft.com/office/powerpoint/2010/main" val="5216871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155F6-6D0C-BF98-64D6-9213954B8583}"/>
              </a:ext>
            </a:extLst>
          </p:cNvPr>
          <p:cNvSpPr>
            <a:spLocks noGrp="1"/>
          </p:cNvSpPr>
          <p:nvPr>
            <p:ph type="title"/>
          </p:nvPr>
        </p:nvSpPr>
        <p:spPr>
          <a:xfrm>
            <a:off x="838200" y="515247"/>
            <a:ext cx="10515600" cy="1325563"/>
          </a:xfrm>
        </p:spPr>
        <p:txBody>
          <a:bodyPr>
            <a:normAutofit/>
          </a:bodyPr>
          <a:lstStyle/>
          <a:p>
            <a:r>
              <a:rPr lang="en-US" sz="3400" b="1" dirty="0">
                <a:solidFill>
                  <a:srgbClr val="E4A338"/>
                </a:solidFill>
                <a:latin typeface="Montserrat" pitchFamily="2" charset="77"/>
              </a:rPr>
              <a:t>Contents</a:t>
            </a:r>
          </a:p>
        </p:txBody>
      </p:sp>
      <p:sp>
        <p:nvSpPr>
          <p:cNvPr id="3" name="TextBox 2">
            <a:extLst>
              <a:ext uri="{FF2B5EF4-FFF2-40B4-BE49-F238E27FC236}">
                <a16:creationId xmlns:a16="http://schemas.microsoft.com/office/drawing/2014/main" id="{97B02336-616D-7D28-29D9-63839FB6AE4A}"/>
              </a:ext>
            </a:extLst>
          </p:cNvPr>
          <p:cNvSpPr txBox="1"/>
          <p:nvPr/>
        </p:nvSpPr>
        <p:spPr>
          <a:xfrm>
            <a:off x="1862377" y="1905506"/>
            <a:ext cx="9874698"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latin typeface="Montserrat" pitchFamily="2" charset="77"/>
              </a:rPr>
              <a:t>Introduction to MADMAX and recent milestones</a:t>
            </a:r>
          </a:p>
          <a:p>
            <a:pPr lvl="1"/>
            <a:r>
              <a:rPr lang="en-US" sz="2400" dirty="0">
                <a:solidFill>
                  <a:schemeClr val="bg1"/>
                </a:solidFill>
                <a:latin typeface="Montserrat" pitchFamily="2" charset="77"/>
              </a:rPr>
              <a:t>	What is a booster, what is a boost factor</a:t>
            </a:r>
          </a:p>
          <a:p>
            <a:pPr marL="285750" indent="-285750">
              <a:buFont typeface="Arial" panose="020B0604020202020204" pitchFamily="34" charset="0"/>
              <a:buChar char="•"/>
            </a:pPr>
            <a:endParaRPr lang="en-US" sz="2400" dirty="0">
              <a:solidFill>
                <a:schemeClr val="bg1"/>
              </a:solidFill>
              <a:latin typeface="Montserrat" pitchFamily="2" charset="77"/>
            </a:endParaRPr>
          </a:p>
          <a:p>
            <a:pPr marL="285750" indent="-285750">
              <a:buFont typeface="Arial" panose="020B0604020202020204" pitchFamily="34" charset="0"/>
              <a:buChar char="•"/>
            </a:pPr>
            <a:r>
              <a:rPr lang="en-US" sz="2400" dirty="0">
                <a:solidFill>
                  <a:schemeClr val="bg1"/>
                </a:solidFill>
                <a:latin typeface="Montserrat" pitchFamily="2" charset="77"/>
              </a:rPr>
              <a:t>Current efforts </a:t>
            </a:r>
          </a:p>
          <a:p>
            <a:pPr lvl="1"/>
            <a:r>
              <a:rPr lang="en-US" sz="2400" dirty="0">
                <a:solidFill>
                  <a:schemeClr val="bg1"/>
                </a:solidFill>
                <a:latin typeface="Montserrat" pitchFamily="2" charset="77"/>
              </a:rPr>
              <a:t>	Larger boosters, colder setups</a:t>
            </a:r>
          </a:p>
          <a:p>
            <a:pPr marL="742950" lvl="1" indent="-285750">
              <a:buFont typeface="Arial" panose="020B0604020202020204" pitchFamily="34" charset="0"/>
              <a:buChar char="•"/>
            </a:pPr>
            <a:endParaRPr lang="en-US" sz="2400" dirty="0">
              <a:solidFill>
                <a:schemeClr val="bg1"/>
              </a:solidFill>
              <a:latin typeface="Montserrat" pitchFamily="2" charset="77"/>
            </a:endParaRPr>
          </a:p>
          <a:p>
            <a:pPr marL="285750" indent="-285750">
              <a:buFont typeface="Arial" panose="020B0604020202020204" pitchFamily="34" charset="0"/>
              <a:buChar char="•"/>
            </a:pPr>
            <a:r>
              <a:rPr lang="en-US" sz="2400" dirty="0">
                <a:solidFill>
                  <a:schemeClr val="bg1"/>
                </a:solidFill>
                <a:latin typeface="Montserrat" pitchFamily="2" charset="77"/>
              </a:rPr>
              <a:t>Some of our dreams	</a:t>
            </a:r>
          </a:p>
          <a:p>
            <a:pPr lvl="1"/>
            <a:r>
              <a:rPr lang="en-US" sz="2400" dirty="0">
                <a:solidFill>
                  <a:schemeClr val="bg1"/>
                </a:solidFill>
                <a:latin typeface="Montserrat" pitchFamily="2" charset="77"/>
              </a:rPr>
              <a:t>	More sensitive microwave detectors</a:t>
            </a:r>
          </a:p>
        </p:txBody>
      </p:sp>
      <p:sp>
        <p:nvSpPr>
          <p:cNvPr id="4" name="Footer Placeholder 3">
            <a:extLst>
              <a:ext uri="{FF2B5EF4-FFF2-40B4-BE49-F238E27FC236}">
                <a16:creationId xmlns:a16="http://schemas.microsoft.com/office/drawing/2014/main" id="{6ABDEB64-D7AD-9423-8F9F-7992E2908EFA}"/>
              </a:ext>
            </a:extLst>
          </p:cNvPr>
          <p:cNvSpPr>
            <a:spLocks noGrp="1"/>
          </p:cNvSpPr>
          <p:nvPr>
            <p:ph type="ftr" sz="quarter" idx="3"/>
          </p:nvPr>
        </p:nvSpPr>
        <p:spPr/>
        <p:txBody>
          <a:bodyPr/>
          <a:lstStyle/>
          <a:p>
            <a:r>
              <a:rPr lang="en-US" sz="1800" b="1">
                <a:solidFill>
                  <a:srgbClr val="FFB021"/>
                </a:solidFill>
                <a:latin typeface="Montserrat" pitchFamily="2" charset="0"/>
              </a:rPr>
              <a:t>Juan P.A. Maldonado </a:t>
            </a:r>
            <a:endParaRPr lang="en-US" dirty="0"/>
          </a:p>
        </p:txBody>
      </p:sp>
      <p:sp>
        <p:nvSpPr>
          <p:cNvPr id="5" name="Slide Number Placeholder 4">
            <a:extLst>
              <a:ext uri="{FF2B5EF4-FFF2-40B4-BE49-F238E27FC236}">
                <a16:creationId xmlns:a16="http://schemas.microsoft.com/office/drawing/2014/main" id="{533DC3ED-6024-6B19-0CFE-551E9E57909C}"/>
              </a:ext>
            </a:extLst>
          </p:cNvPr>
          <p:cNvSpPr>
            <a:spLocks noGrp="1"/>
          </p:cNvSpPr>
          <p:nvPr>
            <p:ph type="sldNum" sz="quarter" idx="4"/>
          </p:nvPr>
        </p:nvSpPr>
        <p:spPr/>
        <p:txBody>
          <a:bodyPr/>
          <a:lstStyle/>
          <a:p>
            <a:fld id="{F62BAB4A-DDC9-CF40-AD63-08BD56AFF626}" type="slidenum">
              <a:rPr lang="en-US" smtClean="0"/>
              <a:pPr/>
              <a:t>1</a:t>
            </a:fld>
            <a:endParaRPr lang="en-US" dirty="0">
              <a:solidFill>
                <a:srgbClr val="E4A338"/>
              </a:solidFill>
            </a:endParaRPr>
          </a:p>
        </p:txBody>
      </p:sp>
    </p:spTree>
    <p:extLst>
      <p:ext uri="{BB962C8B-B14F-4D97-AF65-F5344CB8AC3E}">
        <p14:creationId xmlns:p14="http://schemas.microsoft.com/office/powerpoint/2010/main" val="23450146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C3C04DA-A8F8-A9BA-1101-8E4B19F17F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0208EC-2650-AA16-39E8-B55AF3FC62D2}"/>
              </a:ext>
            </a:extLst>
          </p:cNvPr>
          <p:cNvSpPr>
            <a:spLocks noGrp="1"/>
          </p:cNvSpPr>
          <p:nvPr>
            <p:ph type="title"/>
          </p:nvPr>
        </p:nvSpPr>
        <p:spPr>
          <a:xfrm>
            <a:off x="264318" y="0"/>
            <a:ext cx="11663363" cy="1325563"/>
          </a:xfrm>
        </p:spPr>
        <p:txBody>
          <a:bodyPr>
            <a:normAutofit/>
          </a:bodyPr>
          <a:lstStyle/>
          <a:p>
            <a:r>
              <a:rPr lang="en-US" sz="3400" b="1" dirty="0">
                <a:solidFill>
                  <a:srgbClr val="E4A338"/>
                </a:solidFill>
                <a:latin typeface="Montserrat" pitchFamily="2" charset="77"/>
              </a:rPr>
              <a:t>Summary</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702456B-202E-6069-9734-C6211AB59E20}"/>
                  </a:ext>
                </a:extLst>
              </p:cNvPr>
              <p:cNvSpPr txBox="1"/>
              <p:nvPr/>
            </p:nvSpPr>
            <p:spPr>
              <a:xfrm>
                <a:off x="873976" y="1162618"/>
                <a:ext cx="11508581" cy="3816429"/>
              </a:xfrm>
              <a:prstGeom prst="rect">
                <a:avLst/>
              </a:prstGeom>
              <a:noFill/>
            </p:spPr>
            <p:txBody>
              <a:bodyPr wrap="square" rtlCol="0">
                <a:spAutoFit/>
              </a:bodyPr>
              <a:lstStyle/>
              <a:p>
                <a:r>
                  <a:rPr lang="en-US" sz="2200" b="1" dirty="0">
                    <a:solidFill>
                      <a:schemeClr val="bg1"/>
                    </a:solidFill>
                    <a:latin typeface="Montserrat" pitchFamily="2" charset="77"/>
                  </a:rPr>
                  <a:t>Current milestones</a:t>
                </a:r>
              </a:p>
              <a:p>
                <a:r>
                  <a:rPr lang="en-US" sz="2200" b="1" dirty="0">
                    <a:solidFill>
                      <a:schemeClr val="bg1"/>
                    </a:solidFill>
                    <a:latin typeface="Montserrat" pitchFamily="2" charset="77"/>
                  </a:rPr>
                  <a:t>	</a:t>
                </a:r>
                <a:r>
                  <a:rPr lang="en-US" sz="2200" dirty="0">
                    <a:solidFill>
                      <a:schemeClr val="bg1"/>
                    </a:solidFill>
                    <a:latin typeface="Montserrat" pitchFamily="2" charset="77"/>
                  </a:rPr>
                  <a:t>DM-searches at room temperature with d</a:t>
                </a:r>
                <a14:m>
                  <m:oMath xmlns:m="http://schemas.openxmlformats.org/officeDocument/2006/math">
                    <m:r>
                      <a:rPr lang="en-US" sz="2200" b="0" i="1" smtClean="0">
                        <a:solidFill>
                          <a:schemeClr val="bg1"/>
                        </a:solidFill>
                        <a:latin typeface="Cambria Math" panose="02040503050406030204" pitchFamily="18" charset="0"/>
                      </a:rPr>
                      <m:t>≤</m:t>
                    </m:r>
                  </m:oMath>
                </a14:m>
                <a:r>
                  <a:rPr lang="en-US" sz="2200" dirty="0">
                    <a:solidFill>
                      <a:schemeClr val="bg1"/>
                    </a:solidFill>
                    <a:latin typeface="Montserrat" pitchFamily="2" charset="77"/>
                  </a:rPr>
                  <a:t>300 mm </a:t>
                </a:r>
              </a:p>
              <a:p>
                <a:endParaRPr lang="en-US" sz="2200" dirty="0">
                  <a:solidFill>
                    <a:schemeClr val="bg1"/>
                  </a:solidFill>
                  <a:latin typeface="Montserrat" pitchFamily="2" charset="77"/>
                </a:endParaRPr>
              </a:p>
              <a:p>
                <a:r>
                  <a:rPr lang="en-US" sz="2200" b="1" dirty="0">
                    <a:solidFill>
                      <a:schemeClr val="bg1"/>
                    </a:solidFill>
                    <a:latin typeface="Montserrat" pitchFamily="2" charset="77"/>
                  </a:rPr>
                  <a:t>Next goals</a:t>
                </a:r>
                <a:r>
                  <a:rPr lang="en-US" sz="2200" dirty="0">
                    <a:solidFill>
                      <a:schemeClr val="bg1"/>
                    </a:solidFill>
                    <a:latin typeface="Montserrat" pitchFamily="2" charset="77"/>
                  </a:rPr>
                  <a:t>:</a:t>
                </a:r>
              </a:p>
              <a:p>
                <a:pPr lvl="1"/>
                <a:r>
                  <a:rPr lang="en-US" sz="2200" dirty="0">
                    <a:solidFill>
                      <a:schemeClr val="bg1"/>
                    </a:solidFill>
                    <a:latin typeface="Montserrat" pitchFamily="2" charset="77"/>
                  </a:rPr>
                  <a:t>Booster operation in cryogenic conditions</a:t>
                </a:r>
              </a:p>
              <a:p>
                <a:pPr lvl="1"/>
                <a:r>
                  <a:rPr lang="en-US" sz="2200" dirty="0">
                    <a:solidFill>
                      <a:schemeClr val="bg1"/>
                    </a:solidFill>
                    <a:latin typeface="Montserrat" pitchFamily="2" charset="77"/>
                  </a:rPr>
                  <a:t>Quantum-limited amplifiers</a:t>
                </a:r>
              </a:p>
              <a:p>
                <a:endParaRPr lang="en-US" sz="2200" dirty="0">
                  <a:solidFill>
                    <a:schemeClr val="bg1"/>
                  </a:solidFill>
                  <a:latin typeface="Montserrat" pitchFamily="2" charset="77"/>
                </a:endParaRPr>
              </a:p>
              <a:p>
                <a:r>
                  <a:rPr lang="en-US" sz="2200" b="1" dirty="0">
                    <a:solidFill>
                      <a:schemeClr val="bg1"/>
                    </a:solidFill>
                    <a:latin typeface="Montserrat" pitchFamily="2" charset="77"/>
                  </a:rPr>
                  <a:t>My dream</a:t>
                </a:r>
                <a:r>
                  <a:rPr lang="en-US" sz="2200" dirty="0">
                    <a:solidFill>
                      <a:schemeClr val="bg1"/>
                    </a:solidFill>
                    <a:latin typeface="Montserrat" pitchFamily="2" charset="77"/>
                  </a:rPr>
                  <a:t>:</a:t>
                </a:r>
              </a:p>
              <a:p>
                <a:pPr lvl="1"/>
                <a:r>
                  <a:rPr lang="en-US" sz="2200" dirty="0">
                    <a:solidFill>
                      <a:schemeClr val="bg1"/>
                    </a:solidFill>
                    <a:latin typeface="Montserrat" pitchFamily="2" charset="77"/>
                  </a:rPr>
                  <a:t>DFSZ sensitivity with an ‘intermediate’ setup</a:t>
                </a:r>
              </a:p>
              <a:p>
                <a:pPr lvl="1"/>
                <a:endParaRPr lang="en-US" sz="2200" dirty="0">
                  <a:solidFill>
                    <a:schemeClr val="bg1"/>
                  </a:solidFill>
                  <a:latin typeface="Montserrat" pitchFamily="2" charset="77"/>
                </a:endParaRPr>
              </a:p>
              <a:p>
                <a:pPr lvl="1"/>
                <a:r>
                  <a:rPr lang="en-US" sz="2200" dirty="0">
                    <a:solidFill>
                      <a:schemeClr val="bg1"/>
                    </a:solidFill>
                    <a:latin typeface="Montserrat" pitchFamily="2" charset="77"/>
                  </a:rPr>
                  <a:t>Needs: Photon counter from </a:t>
                </a:r>
                <a14:m>
                  <m:oMath xmlns:m="http://schemas.openxmlformats.org/officeDocument/2006/math">
                    <m:r>
                      <a:rPr lang="en-US" sz="2200" b="0" i="1" smtClean="0">
                        <a:solidFill>
                          <a:schemeClr val="bg1"/>
                        </a:solidFill>
                        <a:latin typeface="Cambria Math" panose="02040503050406030204" pitchFamily="18" charset="0"/>
                      </a:rPr>
                      <m:t>10−100 </m:t>
                    </m:r>
                    <m:r>
                      <m:rPr>
                        <m:sty m:val="p"/>
                      </m:rPr>
                      <a:rPr lang="en-US" sz="2200" b="0" i="0" smtClean="0">
                        <a:solidFill>
                          <a:schemeClr val="bg1"/>
                        </a:solidFill>
                        <a:latin typeface="Cambria Math" panose="02040503050406030204" pitchFamily="18" charset="0"/>
                      </a:rPr>
                      <m:t>GHz</m:t>
                    </m:r>
                    <m:r>
                      <a:rPr lang="en-US" sz="2200" b="0" i="0" smtClean="0">
                        <a:solidFill>
                          <a:schemeClr val="bg1"/>
                        </a:solidFill>
                        <a:latin typeface="Cambria Math" panose="02040503050406030204" pitchFamily="18" charset="0"/>
                      </a:rPr>
                      <m:t>, </m:t>
                    </m:r>
                    <m:r>
                      <a:rPr lang="en-US" sz="2200" b="0" i="1" smtClean="0">
                        <a:solidFill>
                          <a:schemeClr val="bg1"/>
                        </a:solidFill>
                        <a:latin typeface="Cambria Math" panose="02040503050406030204" pitchFamily="18" charset="0"/>
                      </a:rPr>
                      <m:t>𝐷𝐶𝑅</m:t>
                    </m:r>
                    <m:r>
                      <a:rPr lang="en-US" sz="2200" b="0" i="1" smtClean="0">
                        <a:solidFill>
                          <a:schemeClr val="bg1"/>
                        </a:solidFill>
                        <a:latin typeface="Cambria Math" panose="02040503050406030204" pitchFamily="18" charset="0"/>
                      </a:rPr>
                      <m:t>∼</m:t>
                    </m:r>
                    <m:sSup>
                      <m:sSupPr>
                        <m:ctrlPr>
                          <a:rPr lang="en-US" sz="2200" b="0" i="1" smtClean="0">
                            <a:solidFill>
                              <a:schemeClr val="bg1"/>
                            </a:solidFill>
                            <a:latin typeface="Cambria Math" panose="02040503050406030204" pitchFamily="18" charset="0"/>
                          </a:rPr>
                        </m:ctrlPr>
                      </m:sSupPr>
                      <m:e>
                        <m:r>
                          <a:rPr lang="en-US" sz="2200" b="0" i="1" smtClean="0">
                            <a:solidFill>
                              <a:schemeClr val="bg1"/>
                            </a:solidFill>
                            <a:latin typeface="Cambria Math" panose="02040503050406030204" pitchFamily="18" charset="0"/>
                          </a:rPr>
                          <m:t>10</m:t>
                        </m:r>
                      </m:e>
                      <m:sup>
                        <m:r>
                          <a:rPr lang="en-US" sz="2200" b="0" i="1" smtClean="0">
                            <a:solidFill>
                              <a:schemeClr val="bg1"/>
                            </a:solidFill>
                            <a:latin typeface="Cambria Math" panose="02040503050406030204" pitchFamily="18" charset="0"/>
                          </a:rPr>
                          <m:t>−4</m:t>
                        </m:r>
                      </m:sup>
                    </m:sSup>
                    <m:r>
                      <a:rPr lang="en-US" sz="2200" b="0" i="1" smtClean="0">
                        <a:solidFill>
                          <a:schemeClr val="bg1"/>
                        </a:solidFill>
                        <a:latin typeface="Cambria Math" panose="02040503050406030204" pitchFamily="18" charset="0"/>
                      </a:rPr>
                      <m:t> </m:t>
                    </m:r>
                    <m:r>
                      <m:rPr>
                        <m:sty m:val="p"/>
                      </m:rPr>
                      <a:rPr lang="en-US" sz="2200" b="0" i="0" smtClean="0">
                        <a:solidFill>
                          <a:schemeClr val="bg1"/>
                        </a:solidFill>
                        <a:latin typeface="Cambria Math" panose="02040503050406030204" pitchFamily="18" charset="0"/>
                      </a:rPr>
                      <m:t>Hz</m:t>
                    </m:r>
                  </m:oMath>
                </a14:m>
                <a:endParaRPr lang="en-US" sz="2200" dirty="0">
                  <a:solidFill>
                    <a:schemeClr val="bg1"/>
                  </a:solidFill>
                  <a:latin typeface="Montserrat" pitchFamily="2" charset="77"/>
                </a:endParaRPr>
              </a:p>
            </p:txBody>
          </p:sp>
        </mc:Choice>
        <mc:Fallback xmlns="">
          <p:sp>
            <p:nvSpPr>
              <p:cNvPr id="4" name="TextBox 3">
                <a:extLst>
                  <a:ext uri="{FF2B5EF4-FFF2-40B4-BE49-F238E27FC236}">
                    <a16:creationId xmlns:a16="http://schemas.microsoft.com/office/drawing/2014/main" id="{B702456B-202E-6069-9734-C6211AB59E20}"/>
                  </a:ext>
                </a:extLst>
              </p:cNvPr>
              <p:cNvSpPr txBox="1">
                <a:spLocks noRot="1" noChangeAspect="1" noMove="1" noResize="1" noEditPoints="1" noAdjustHandles="1" noChangeArrowheads="1" noChangeShapeType="1" noTextEdit="1"/>
              </p:cNvSpPr>
              <p:nvPr/>
            </p:nvSpPr>
            <p:spPr>
              <a:xfrm>
                <a:off x="873976" y="1162618"/>
                <a:ext cx="11508581" cy="3816429"/>
              </a:xfrm>
              <a:prstGeom prst="rect">
                <a:avLst/>
              </a:prstGeom>
              <a:blipFill>
                <a:blip r:embed="rId2"/>
                <a:stretch>
                  <a:fillRect l="-662" t="-993" b="-1987"/>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5EDA3702-C649-FF41-5492-ACA146F90CA6}"/>
              </a:ext>
            </a:extLst>
          </p:cNvPr>
          <p:cNvSpPr txBox="1"/>
          <p:nvPr/>
        </p:nvSpPr>
        <p:spPr>
          <a:xfrm>
            <a:off x="8843464" y="1841850"/>
            <a:ext cx="3348536" cy="646331"/>
          </a:xfrm>
          <a:prstGeom prst="rect">
            <a:avLst/>
          </a:prstGeom>
          <a:noFill/>
        </p:spPr>
        <p:txBody>
          <a:bodyPr wrap="square">
            <a:spAutoFit/>
          </a:bodyPr>
          <a:lstStyle/>
          <a:p>
            <a:r>
              <a:rPr lang="en-US" i="0" dirty="0">
                <a:solidFill>
                  <a:srgbClr val="E4A338"/>
                </a:solidFill>
                <a:effectLst/>
                <a:latin typeface="Montserrat" pitchFamily="2" charset="77"/>
              </a:rPr>
              <a:t>[PRL 135 (2025): 041001]</a:t>
            </a:r>
          </a:p>
          <a:p>
            <a:r>
              <a:rPr lang="en-US" dirty="0">
                <a:solidFill>
                  <a:srgbClr val="E4A338"/>
                </a:solidFill>
                <a:latin typeface="Montserrat" pitchFamily="2" charset="77"/>
              </a:rPr>
              <a:t>[PRL 134.15 (2025): 151004]</a:t>
            </a:r>
            <a:endParaRPr lang="en-US" i="0" dirty="0">
              <a:solidFill>
                <a:srgbClr val="E4A338"/>
              </a:solidFill>
              <a:effectLst/>
              <a:latin typeface="Montserrat" pitchFamily="2" charset="77"/>
            </a:endParaRPr>
          </a:p>
        </p:txBody>
      </p:sp>
      <p:sp>
        <p:nvSpPr>
          <p:cNvPr id="6" name="Footer Placeholder 5">
            <a:extLst>
              <a:ext uri="{FF2B5EF4-FFF2-40B4-BE49-F238E27FC236}">
                <a16:creationId xmlns:a16="http://schemas.microsoft.com/office/drawing/2014/main" id="{81A86856-DAC1-3992-8E8B-F17AF8A6ADDF}"/>
              </a:ext>
            </a:extLst>
          </p:cNvPr>
          <p:cNvSpPr>
            <a:spLocks noGrp="1"/>
          </p:cNvSpPr>
          <p:nvPr>
            <p:ph type="ftr" sz="quarter" idx="3"/>
          </p:nvPr>
        </p:nvSpPr>
        <p:spPr/>
        <p:txBody>
          <a:bodyPr/>
          <a:lstStyle/>
          <a:p>
            <a:r>
              <a:rPr lang="en-US" sz="1800" b="1" dirty="0">
                <a:solidFill>
                  <a:srgbClr val="FFB021"/>
                </a:solidFill>
                <a:latin typeface="Montserrat" pitchFamily="2" charset="0"/>
              </a:rPr>
              <a:t>Juan P.A. Maldonado -  </a:t>
            </a:r>
            <a:r>
              <a:rPr lang="en-US" sz="1800" b="1" dirty="0" err="1">
                <a:solidFill>
                  <a:srgbClr val="FFB021"/>
                </a:solidFill>
                <a:latin typeface="Montserrat" pitchFamily="2" charset="0"/>
              </a:rPr>
              <a:t>maldonad@mp</a:t>
            </a:r>
            <a:r>
              <a:rPr lang="en-US" b="1" dirty="0" err="1">
                <a:latin typeface="Montserrat" pitchFamily="2" charset="0"/>
              </a:rPr>
              <a:t>p.mpg.de</a:t>
            </a:r>
            <a:endParaRPr lang="en-US" dirty="0"/>
          </a:p>
        </p:txBody>
      </p:sp>
      <p:sp>
        <p:nvSpPr>
          <p:cNvPr id="7" name="Slide Number Placeholder 6">
            <a:extLst>
              <a:ext uri="{FF2B5EF4-FFF2-40B4-BE49-F238E27FC236}">
                <a16:creationId xmlns:a16="http://schemas.microsoft.com/office/drawing/2014/main" id="{FD064545-9FFF-9282-C8C7-1CE49FB78C89}"/>
              </a:ext>
            </a:extLst>
          </p:cNvPr>
          <p:cNvSpPr>
            <a:spLocks noGrp="1"/>
          </p:cNvSpPr>
          <p:nvPr>
            <p:ph type="sldNum" sz="quarter" idx="4"/>
          </p:nvPr>
        </p:nvSpPr>
        <p:spPr/>
        <p:txBody>
          <a:bodyPr/>
          <a:lstStyle/>
          <a:p>
            <a:fld id="{F62BAB4A-DDC9-CF40-AD63-08BD56AFF626}" type="slidenum">
              <a:rPr lang="en-US" smtClean="0"/>
              <a:pPr/>
              <a:t>19</a:t>
            </a:fld>
            <a:endParaRPr lang="en-US" dirty="0">
              <a:solidFill>
                <a:srgbClr val="E4A338"/>
              </a:solidFill>
            </a:endParaRPr>
          </a:p>
        </p:txBody>
      </p:sp>
    </p:spTree>
    <p:extLst>
      <p:ext uri="{BB962C8B-B14F-4D97-AF65-F5344CB8AC3E}">
        <p14:creationId xmlns:p14="http://schemas.microsoft.com/office/powerpoint/2010/main" val="1767668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487C21-C655-A112-27EB-5A5509E9CB57}"/>
              </a:ext>
            </a:extLst>
          </p:cNvPr>
          <p:cNvSpPr txBox="1"/>
          <p:nvPr/>
        </p:nvSpPr>
        <p:spPr>
          <a:xfrm>
            <a:off x="3562742" y="2613392"/>
            <a:ext cx="5066515" cy="1631216"/>
          </a:xfrm>
          <a:prstGeom prst="rect">
            <a:avLst/>
          </a:prstGeom>
          <a:noFill/>
        </p:spPr>
        <p:txBody>
          <a:bodyPr wrap="none" rtlCol="0">
            <a:spAutoFit/>
          </a:bodyPr>
          <a:lstStyle/>
          <a:p>
            <a:r>
              <a:rPr lang="en-US" sz="10000" b="1" dirty="0">
                <a:solidFill>
                  <a:srgbClr val="E4A338"/>
                </a:solidFill>
              </a:rPr>
              <a:t>BACKUP</a:t>
            </a:r>
          </a:p>
        </p:txBody>
      </p:sp>
      <p:sp>
        <p:nvSpPr>
          <p:cNvPr id="3" name="Footer Placeholder 2">
            <a:extLst>
              <a:ext uri="{FF2B5EF4-FFF2-40B4-BE49-F238E27FC236}">
                <a16:creationId xmlns:a16="http://schemas.microsoft.com/office/drawing/2014/main" id="{DDAC15FC-C8EF-33B6-3829-C9D1E457C49F}"/>
              </a:ext>
            </a:extLst>
          </p:cNvPr>
          <p:cNvSpPr>
            <a:spLocks noGrp="1"/>
          </p:cNvSpPr>
          <p:nvPr>
            <p:ph type="ftr" sz="quarter" idx="3"/>
          </p:nvPr>
        </p:nvSpPr>
        <p:spPr/>
        <p:txBody>
          <a:bodyPr/>
          <a:lstStyle/>
          <a:p>
            <a:r>
              <a:rPr lang="en-US" sz="1800" b="1">
                <a:solidFill>
                  <a:srgbClr val="FFB021"/>
                </a:solidFill>
                <a:latin typeface="Montserrat" pitchFamily="2" charset="0"/>
              </a:rPr>
              <a:t>Juan P.A. Maldonado </a:t>
            </a:r>
            <a:endParaRPr lang="en-US" dirty="0"/>
          </a:p>
        </p:txBody>
      </p:sp>
      <p:sp>
        <p:nvSpPr>
          <p:cNvPr id="4" name="Slide Number Placeholder 3">
            <a:extLst>
              <a:ext uri="{FF2B5EF4-FFF2-40B4-BE49-F238E27FC236}">
                <a16:creationId xmlns:a16="http://schemas.microsoft.com/office/drawing/2014/main" id="{B50E3B58-CA30-73E4-7752-19D693FA8D49}"/>
              </a:ext>
            </a:extLst>
          </p:cNvPr>
          <p:cNvSpPr>
            <a:spLocks noGrp="1"/>
          </p:cNvSpPr>
          <p:nvPr>
            <p:ph type="sldNum" sz="quarter" idx="4"/>
          </p:nvPr>
        </p:nvSpPr>
        <p:spPr/>
        <p:txBody>
          <a:bodyPr/>
          <a:lstStyle/>
          <a:p>
            <a:fld id="{F62BAB4A-DDC9-CF40-AD63-08BD56AFF626}" type="slidenum">
              <a:rPr lang="en-US" smtClean="0"/>
              <a:pPr/>
              <a:t>20</a:t>
            </a:fld>
            <a:endParaRPr lang="en-US" dirty="0">
              <a:solidFill>
                <a:srgbClr val="E4A338"/>
              </a:solidFill>
            </a:endParaRPr>
          </a:p>
        </p:txBody>
      </p:sp>
    </p:spTree>
    <p:extLst>
      <p:ext uri="{BB962C8B-B14F-4D97-AF65-F5344CB8AC3E}">
        <p14:creationId xmlns:p14="http://schemas.microsoft.com/office/powerpoint/2010/main" val="639197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E7BAE-B037-53CD-BD79-13DC38543881}"/>
            </a:ext>
          </a:extLst>
        </p:cNvPr>
        <p:cNvGrpSpPr/>
        <p:nvPr/>
      </p:nvGrpSpPr>
      <p:grpSpPr>
        <a:xfrm>
          <a:off x="0" y="0"/>
          <a:ext cx="0" cy="0"/>
          <a:chOff x="0" y="0"/>
          <a:chExt cx="0" cy="0"/>
        </a:xfrm>
      </p:grpSpPr>
      <p:pic>
        <p:nvPicPr>
          <p:cNvPr id="16" name="Picture 15" descr="A diagram of a computer&#10;&#10;AI-generated content may be incorrect.">
            <a:extLst>
              <a:ext uri="{FF2B5EF4-FFF2-40B4-BE49-F238E27FC236}">
                <a16:creationId xmlns:a16="http://schemas.microsoft.com/office/drawing/2014/main" id="{8347008D-62EB-40B7-6515-4CF372607C80}"/>
              </a:ext>
            </a:extLst>
          </p:cNvPr>
          <p:cNvPicPr>
            <a:picLocks noChangeAspect="1"/>
          </p:cNvPicPr>
          <p:nvPr/>
        </p:nvPicPr>
        <p:blipFill>
          <a:blip r:embed="rId3"/>
          <a:stretch>
            <a:fillRect/>
          </a:stretch>
        </p:blipFill>
        <p:spPr>
          <a:xfrm>
            <a:off x="33248" y="2897781"/>
            <a:ext cx="7184448" cy="3896388"/>
          </a:xfrm>
          <a:prstGeom prst="rect">
            <a:avLst/>
          </a:prstGeom>
        </p:spPr>
      </p:pic>
      <p:sp>
        <p:nvSpPr>
          <p:cNvPr id="2" name="Title 1">
            <a:extLst>
              <a:ext uri="{FF2B5EF4-FFF2-40B4-BE49-F238E27FC236}">
                <a16:creationId xmlns:a16="http://schemas.microsoft.com/office/drawing/2014/main" id="{F6D1C0B4-4116-6AC3-7E58-86FEFD7E351C}"/>
              </a:ext>
            </a:extLst>
          </p:cNvPr>
          <p:cNvSpPr>
            <a:spLocks noGrp="1"/>
          </p:cNvSpPr>
          <p:nvPr>
            <p:ph type="title"/>
          </p:nvPr>
        </p:nvSpPr>
        <p:spPr>
          <a:xfrm>
            <a:off x="537054" y="0"/>
            <a:ext cx="10515600" cy="749691"/>
          </a:xfrm>
        </p:spPr>
        <p:txBody>
          <a:bodyPr>
            <a:normAutofit/>
          </a:bodyPr>
          <a:lstStyle/>
          <a:p>
            <a:r>
              <a:rPr lang="en-US" sz="3400" b="1" dirty="0">
                <a:solidFill>
                  <a:srgbClr val="E29B20"/>
                </a:solidFill>
                <a:latin typeface="Montserrat" pitchFamily="2" charset="77"/>
              </a:rPr>
              <a:t>Obtaining a boost factor</a:t>
            </a:r>
          </a:p>
        </p:txBody>
      </p:sp>
      <p:sp>
        <p:nvSpPr>
          <p:cNvPr id="8" name="TextBox 7">
            <a:extLst>
              <a:ext uri="{FF2B5EF4-FFF2-40B4-BE49-F238E27FC236}">
                <a16:creationId xmlns:a16="http://schemas.microsoft.com/office/drawing/2014/main" id="{871EF7DC-ADAE-17F4-8FE1-4C214ECA2CF3}"/>
              </a:ext>
            </a:extLst>
          </p:cNvPr>
          <p:cNvSpPr txBox="1"/>
          <p:nvPr/>
        </p:nvSpPr>
        <p:spPr>
          <a:xfrm>
            <a:off x="690999" y="628630"/>
            <a:ext cx="6045957" cy="2308324"/>
          </a:xfrm>
          <a:prstGeom prst="rect">
            <a:avLst/>
          </a:prstGeom>
          <a:noFill/>
        </p:spPr>
        <p:txBody>
          <a:bodyPr wrap="square" rtlCol="0">
            <a:spAutoFit/>
          </a:bodyPr>
          <a:lstStyle/>
          <a:p>
            <a:r>
              <a:rPr lang="en-US" sz="2400" dirty="0">
                <a:latin typeface="Montserrat" pitchFamily="2" charset="77"/>
              </a:rPr>
              <a:t>Obtained from numerical simulations</a:t>
            </a:r>
          </a:p>
          <a:p>
            <a:endParaRPr lang="en-US" sz="2400" dirty="0">
              <a:latin typeface="Montserrat" pitchFamily="2" charset="77"/>
            </a:endParaRPr>
          </a:p>
          <a:p>
            <a:pPr marL="342900" indent="-342900">
              <a:buFont typeface="+mj-lt"/>
              <a:buAutoNum type="arabicPeriod"/>
            </a:pPr>
            <a:r>
              <a:rPr lang="en-US" sz="2400" dirty="0">
                <a:latin typeface="Montserrat" pitchFamily="2" charset="77"/>
              </a:rPr>
              <a:t>Simulate the booster and match its  RF response (S11)</a:t>
            </a:r>
          </a:p>
          <a:p>
            <a:pPr marL="342900" indent="-342900">
              <a:buFont typeface="+mj-lt"/>
              <a:buAutoNum type="arabicPeriod"/>
            </a:pPr>
            <a:endParaRPr lang="en-US" sz="2400" dirty="0">
              <a:latin typeface="Montserrat" pitchFamily="2" charset="77"/>
            </a:endParaRPr>
          </a:p>
          <a:p>
            <a:pPr marL="342900" indent="-342900">
              <a:buFont typeface="+mj-lt"/>
              <a:buAutoNum type="arabicPeriod"/>
            </a:pPr>
            <a:r>
              <a:rPr lang="en-US" sz="2400" dirty="0">
                <a:latin typeface="Montserrat" pitchFamily="2" charset="77"/>
              </a:rPr>
              <a:t>Turn on an ‘axion-induced’ AC field </a:t>
            </a:r>
          </a:p>
        </p:txBody>
      </p:sp>
      <p:sp>
        <p:nvSpPr>
          <p:cNvPr id="17" name="TextBox 16">
            <a:extLst>
              <a:ext uri="{FF2B5EF4-FFF2-40B4-BE49-F238E27FC236}">
                <a16:creationId xmlns:a16="http://schemas.microsoft.com/office/drawing/2014/main" id="{7B159343-34D9-F834-AE78-A52A952C025D}"/>
              </a:ext>
            </a:extLst>
          </p:cNvPr>
          <p:cNvSpPr txBox="1"/>
          <p:nvPr/>
        </p:nvSpPr>
        <p:spPr>
          <a:xfrm>
            <a:off x="4459457" y="4579421"/>
            <a:ext cx="2093073" cy="369332"/>
          </a:xfrm>
          <a:prstGeom prst="rect">
            <a:avLst/>
          </a:prstGeom>
          <a:noFill/>
        </p:spPr>
        <p:txBody>
          <a:bodyPr wrap="none" rtlCol="0">
            <a:spAutoFit/>
          </a:bodyPr>
          <a:lstStyle/>
          <a:p>
            <a:r>
              <a:rPr lang="en-US" dirty="0">
                <a:hlinkClick r:id="rId4"/>
              </a:rPr>
              <a:t>Stefan’s PhD thesis</a:t>
            </a:r>
            <a:endParaRPr lang="en-US" dirty="0"/>
          </a:p>
        </p:txBody>
      </p:sp>
      <p:grpSp>
        <p:nvGrpSpPr>
          <p:cNvPr id="11" name="Group 10">
            <a:extLst>
              <a:ext uri="{FF2B5EF4-FFF2-40B4-BE49-F238E27FC236}">
                <a16:creationId xmlns:a16="http://schemas.microsoft.com/office/drawing/2014/main" id="{01FF40C6-CA36-B549-E7B6-87DF73BE237E}"/>
              </a:ext>
            </a:extLst>
          </p:cNvPr>
          <p:cNvGrpSpPr/>
          <p:nvPr/>
        </p:nvGrpSpPr>
        <p:grpSpPr>
          <a:xfrm>
            <a:off x="6788727" y="148798"/>
            <a:ext cx="5403273" cy="6709202"/>
            <a:chOff x="6679096" y="-24062"/>
            <a:chExt cx="5494074" cy="6821949"/>
          </a:xfrm>
        </p:grpSpPr>
        <p:pic>
          <p:nvPicPr>
            <p:cNvPr id="6" name="Picture 5" descr="A graph of a function&#10;&#10;AI-generated content may be incorrect.">
              <a:extLst>
                <a:ext uri="{FF2B5EF4-FFF2-40B4-BE49-F238E27FC236}">
                  <a16:creationId xmlns:a16="http://schemas.microsoft.com/office/drawing/2014/main" id="{2D505EC2-146C-796D-93FC-6B0CD3AD8979}"/>
                </a:ext>
              </a:extLst>
            </p:cNvPr>
            <p:cNvPicPr>
              <a:picLocks noChangeAspect="1"/>
            </p:cNvPicPr>
            <p:nvPr/>
          </p:nvPicPr>
          <p:blipFill>
            <a:blip r:embed="rId5"/>
            <a:stretch>
              <a:fillRect/>
            </a:stretch>
          </p:blipFill>
          <p:spPr>
            <a:xfrm>
              <a:off x="6782988" y="-24062"/>
              <a:ext cx="5390182" cy="6821949"/>
            </a:xfrm>
            <a:prstGeom prst="rect">
              <a:avLst/>
            </a:prstGeom>
          </p:spPr>
        </p:pic>
        <p:sp>
          <p:nvSpPr>
            <p:cNvPr id="10" name="Rectangle 9">
              <a:extLst>
                <a:ext uri="{FF2B5EF4-FFF2-40B4-BE49-F238E27FC236}">
                  <a16:creationId xmlns:a16="http://schemas.microsoft.com/office/drawing/2014/main" id="{AB3AFB70-B6FB-168C-3EF7-86DDB8263626}"/>
                </a:ext>
              </a:extLst>
            </p:cNvPr>
            <p:cNvSpPr/>
            <p:nvPr/>
          </p:nvSpPr>
          <p:spPr>
            <a:xfrm>
              <a:off x="6679096" y="4604652"/>
              <a:ext cx="251791" cy="39141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Slide Number Placeholder 18">
            <a:extLst>
              <a:ext uri="{FF2B5EF4-FFF2-40B4-BE49-F238E27FC236}">
                <a16:creationId xmlns:a16="http://schemas.microsoft.com/office/drawing/2014/main" id="{85C8B1CB-4B6D-2184-06B6-9692BB0CF14D}"/>
              </a:ext>
            </a:extLst>
          </p:cNvPr>
          <p:cNvSpPr>
            <a:spLocks noGrp="1"/>
          </p:cNvSpPr>
          <p:nvPr>
            <p:ph type="sldNum" sz="quarter" idx="4"/>
          </p:nvPr>
        </p:nvSpPr>
        <p:spPr>
          <a:xfrm>
            <a:off x="9340304" y="6412892"/>
            <a:ext cx="2743200" cy="365125"/>
          </a:xfrm>
        </p:spPr>
        <p:txBody>
          <a:bodyPr/>
          <a:lstStyle/>
          <a:p>
            <a:fld id="{F62BAB4A-DDC9-CF40-AD63-08BD56AFF626}" type="slidenum">
              <a:rPr lang="en-US" smtClean="0"/>
              <a:pPr/>
              <a:t>21</a:t>
            </a:fld>
            <a:endParaRPr lang="en-US" dirty="0">
              <a:solidFill>
                <a:srgbClr val="E4A338"/>
              </a:solidFill>
            </a:endParaRPr>
          </a:p>
        </p:txBody>
      </p:sp>
    </p:spTree>
    <p:extLst>
      <p:ext uri="{BB962C8B-B14F-4D97-AF65-F5344CB8AC3E}">
        <p14:creationId xmlns:p14="http://schemas.microsoft.com/office/powerpoint/2010/main" val="29934767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close-up of a tube&#10;&#10;Description automatically generated">
            <a:extLst>
              <a:ext uri="{FF2B5EF4-FFF2-40B4-BE49-F238E27FC236}">
                <a16:creationId xmlns:a16="http://schemas.microsoft.com/office/drawing/2014/main" id="{C2E68266-2F57-1E7B-AA67-0FACF1882286}"/>
              </a:ext>
            </a:extLst>
          </p:cNvPr>
          <p:cNvPicPr>
            <a:picLocks noChangeAspect="1"/>
          </p:cNvPicPr>
          <p:nvPr/>
        </p:nvPicPr>
        <p:blipFill>
          <a:blip r:embed="rId3"/>
          <a:stretch>
            <a:fillRect/>
          </a:stretch>
        </p:blipFill>
        <p:spPr>
          <a:xfrm rot="398533">
            <a:off x="337630" y="3009933"/>
            <a:ext cx="5613991" cy="2893070"/>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6C6F5E4-9D13-E3C2-9FE8-B4A950C7CD22}"/>
                  </a:ext>
                </a:extLst>
              </p:cNvPr>
              <p:cNvSpPr txBox="1"/>
              <p:nvPr/>
            </p:nvSpPr>
            <p:spPr>
              <a:xfrm>
                <a:off x="508224" y="983142"/>
                <a:ext cx="11551345" cy="99296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d>
                      <m:dPr>
                        <m:begChr m:val="|"/>
                        <m:endChr m:val="|"/>
                        <m:ctrlPr>
                          <a:rPr kumimoji="0" lang="en-US" sz="3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ctrlPr>
                      </m:dPr>
                      <m:e>
                        <m:sSub>
                          <m:sSubPr>
                            <m:ctrlPr>
                              <a:rPr kumimoji="0" lang="en-US" sz="3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ctrlPr>
                          </m:sSubPr>
                          <m:e>
                            <m:r>
                              <a:rPr kumimoji="0" lang="en-US" sz="3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𝑔</m:t>
                            </m:r>
                          </m:e>
                          <m:sub>
                            <m:r>
                              <a:rPr kumimoji="0" lang="en-US" sz="3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𝑎</m:t>
                            </m:r>
                            <m:r>
                              <a:rPr kumimoji="0" lang="en-US" sz="3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𝛾</m:t>
                            </m:r>
                          </m:sub>
                        </m:sSub>
                      </m:e>
                    </m:d>
                    <m:r>
                      <a:rPr kumimoji="0" lang="en-US" sz="3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m:t>
                    </m:r>
                    <m:rad>
                      <m:radPr>
                        <m:degHide m:val="on"/>
                        <m:ctrlPr>
                          <a:rPr kumimoji="0" lang="en-US" sz="3000" b="0" i="1" u="none" strike="noStrike" kern="1200" cap="none" spc="0" normalizeH="0" baseline="0" noProof="0" dirty="0" smtClean="0">
                            <a:ln>
                              <a:noFill/>
                            </a:ln>
                            <a:solidFill>
                              <a:schemeClr val="tx1"/>
                            </a:solidFill>
                            <a:effectLst/>
                            <a:uLnTx/>
                            <a:uFillTx/>
                            <a:latin typeface="Cambria Math" panose="02040503050406030204" pitchFamily="18" charset="0"/>
                            <a:ea typeface="+mn-ea"/>
                            <a:cs typeface="+mn-cs"/>
                          </a:rPr>
                        </m:ctrlPr>
                      </m:radPr>
                      <m:deg/>
                      <m:e>
                        <m:sSub>
                          <m:sSubPr>
                            <m:ctrlPr>
                              <a:rPr kumimoji="0" lang="en-US" sz="3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ctrlPr>
                          </m:sSubPr>
                          <m:e>
                            <m:r>
                              <a:rPr kumimoji="0" lang="en-US" sz="3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𝑃</m:t>
                            </m:r>
                          </m:e>
                          <m:sub>
                            <m:r>
                              <m:rPr>
                                <m:sty m:val="p"/>
                              </m:rPr>
                              <a:rPr kumimoji="0" lang="en-US" sz="30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signal</m:t>
                            </m:r>
                          </m:sub>
                        </m:sSub>
                      </m:e>
                    </m:rad>
                    <m:r>
                      <a:rPr kumimoji="0" lang="en-US" sz="3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m:t>
                    </m:r>
                    <m:rad>
                      <m:radPr>
                        <m:degHide m:val="on"/>
                        <m:ctrlPr>
                          <a:rPr kumimoji="0" lang="en-US" sz="3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ctrlPr>
                      </m:radPr>
                      <m:deg/>
                      <m:e>
                        <m:sSup>
                          <m:sSupPr>
                            <m:ctrlPr>
                              <a:rPr kumimoji="0" lang="en-US" sz="3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ctrlPr>
                          </m:sSupPr>
                          <m:e>
                            <m:r>
                              <a:rPr kumimoji="0" lang="en-US" sz="3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10</m:t>
                            </m:r>
                          </m:e>
                          <m:sup>
                            <m:r>
                              <a:rPr kumimoji="0" lang="en-US" sz="3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−22</m:t>
                            </m:r>
                          </m:sup>
                        </m:sSup>
                        <m:r>
                          <a:rPr kumimoji="0" lang="en-US" sz="30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 </m:t>
                        </m:r>
                        <m:r>
                          <m:rPr>
                            <m:sty m:val="p"/>
                          </m:rPr>
                          <a:rPr kumimoji="0" lang="en-US" sz="30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W</m:t>
                        </m:r>
                      </m:e>
                    </m:rad>
                    <m:d>
                      <m:dPr>
                        <m:ctrlPr>
                          <a:rPr kumimoji="0" lang="en-US" sz="3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ctrlPr>
                      </m:dPr>
                      <m:e>
                        <m:f>
                          <m:fPr>
                            <m:ctrlPr>
                              <a:rPr kumimoji="0" lang="en-US" sz="3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ctrlPr>
                          </m:fPr>
                          <m:num>
                            <m:r>
                              <a:rPr kumimoji="0" lang="en-US" sz="3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1</m:t>
                            </m:r>
                            <m:r>
                              <a:rPr kumimoji="0" lang="en-US" sz="3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0 </m:t>
                            </m:r>
                            <m:r>
                              <m:rPr>
                                <m:sty m:val="p"/>
                              </m:rPr>
                              <a:rPr kumimoji="0" lang="en-US" sz="3000" b="0"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T</m:t>
                            </m:r>
                          </m:num>
                          <m:den>
                            <m:r>
                              <a:rPr kumimoji="0" lang="en-US" sz="3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𝐵</m:t>
                            </m:r>
                          </m:den>
                        </m:f>
                      </m:e>
                    </m:d>
                    <m:sSup>
                      <m:sSupPr>
                        <m:ctrlPr>
                          <a:rPr kumimoji="0" lang="en-US" sz="3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ctrlPr>
                      </m:sSupPr>
                      <m:e>
                        <m:d>
                          <m:dPr>
                            <m:ctrlPr>
                              <a:rPr kumimoji="0" lang="en-US" sz="3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ctrlPr>
                          </m:dPr>
                          <m:e>
                            <m:f>
                              <m:fPr>
                                <m:ctrlPr>
                                  <a:rPr kumimoji="0" lang="en-US" sz="3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ctrlPr>
                              </m:fPr>
                              <m:num>
                                <m:r>
                                  <a:rPr kumimoji="0" lang="en-US" sz="3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1 </m:t>
                                </m:r>
                                <m:sSup>
                                  <m:sSupPr>
                                    <m:ctrlPr>
                                      <a:rPr kumimoji="0" lang="en-US" sz="3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ctrlPr>
                                  </m:sSupPr>
                                  <m:e>
                                    <m:r>
                                      <m:rPr>
                                        <m:sty m:val="p"/>
                                      </m:rPr>
                                      <a:rPr kumimoji="0" lang="en-US" sz="30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m</m:t>
                                    </m:r>
                                  </m:e>
                                  <m:sup>
                                    <m:r>
                                      <a:rPr kumimoji="0" lang="en-US" sz="3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2</m:t>
                                    </m:r>
                                  </m:sup>
                                </m:sSup>
                              </m:num>
                              <m:den>
                                <m:r>
                                  <a:rPr kumimoji="0" lang="en-US" sz="3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𝐴</m:t>
                                </m:r>
                              </m:den>
                            </m:f>
                          </m:e>
                        </m:d>
                      </m:e>
                      <m:sup>
                        <m:f>
                          <m:fPr>
                            <m:ctrlPr>
                              <a:rPr kumimoji="0" lang="en-US" sz="3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ctrlPr>
                          </m:fPr>
                          <m:num>
                            <m:r>
                              <a:rPr kumimoji="0" lang="en-US" sz="3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1</m:t>
                            </m:r>
                          </m:num>
                          <m:den>
                            <m:r>
                              <a:rPr kumimoji="0" lang="en-US" sz="3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2</m:t>
                            </m:r>
                          </m:den>
                        </m:f>
                      </m:sup>
                    </m:sSup>
                    <m:sSup>
                      <m:sSupPr>
                        <m:ctrlPr>
                          <a:rPr kumimoji="0" lang="en-US" sz="3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ctrlPr>
                      </m:sSupPr>
                      <m:e>
                        <m:d>
                          <m:dPr>
                            <m:ctrlPr>
                              <a:rPr kumimoji="0" lang="en-US" sz="3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ctrlPr>
                          </m:dPr>
                          <m:e>
                            <m:f>
                              <m:fPr>
                                <m:ctrlPr>
                                  <a:rPr kumimoji="0" lang="en-US" sz="3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ctrlPr>
                              </m:fPr>
                              <m:num>
                                <m:r>
                                  <a:rPr kumimoji="0" lang="en-US" sz="3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50000</m:t>
                                </m:r>
                              </m:num>
                              <m:den>
                                <m:sSup>
                                  <m:sSupPr>
                                    <m:ctrlPr>
                                      <a:rPr kumimoji="0" lang="en-US" sz="3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ctrlPr>
                                  </m:sSupPr>
                                  <m:e>
                                    <m:r>
                                      <a:rPr kumimoji="0" lang="en-US" sz="3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𝛽</m:t>
                                    </m:r>
                                  </m:e>
                                  <m:sup>
                                    <m:r>
                                      <a:rPr kumimoji="0" lang="en-US" sz="3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2</m:t>
                                    </m:r>
                                  </m:sup>
                                </m:sSup>
                              </m:den>
                            </m:f>
                          </m:e>
                        </m:d>
                      </m:e>
                      <m:sup>
                        <m:f>
                          <m:fPr>
                            <m:ctrlPr>
                              <a:rPr kumimoji="0" lang="en-US" sz="3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ctrlPr>
                          </m:fPr>
                          <m:num>
                            <m:r>
                              <a:rPr kumimoji="0" lang="en-US" sz="3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1</m:t>
                            </m:r>
                          </m:num>
                          <m:den>
                            <m:r>
                              <a:rPr kumimoji="0" lang="en-US" sz="3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2</m:t>
                            </m:r>
                          </m:den>
                        </m:f>
                      </m:sup>
                    </m:sSup>
                  </m:oMath>
                </a14:m>
                <a:r>
                  <a:rPr kumimoji="0" lang="en-US" sz="3000" b="0" i="0" u="none" strike="noStrike" kern="1200" cap="none" spc="0" normalizeH="0" baseline="0" noProof="0" dirty="0">
                    <a:ln>
                      <a:noFill/>
                    </a:ln>
                    <a:solidFill>
                      <a:schemeClr val="tx1"/>
                    </a:solidFill>
                    <a:effectLst/>
                    <a:uLnTx/>
                    <a:uFillTx/>
                    <a:latin typeface="Aptos" panose="02110004020202020204"/>
                    <a:ea typeface="+mn-ea"/>
                    <a:cs typeface="+mn-cs"/>
                  </a:rPr>
                  <a:t> </a:t>
                </a:r>
                <a14:m>
                  <m:oMath xmlns:m="http://schemas.openxmlformats.org/officeDocument/2006/math">
                    <m:sSup>
                      <m:sSupPr>
                        <m:ctrlPr>
                          <a:rPr kumimoji="0" lang="en-US" sz="3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ctrlPr>
                      </m:sSupPr>
                      <m:e>
                        <m:d>
                          <m:dPr>
                            <m:ctrlPr>
                              <a:rPr kumimoji="0" lang="en-US" sz="3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ctrlPr>
                          </m:dPr>
                          <m:e>
                            <m:f>
                              <m:fPr>
                                <m:ctrlPr>
                                  <a:rPr kumimoji="0" lang="en-US" sz="3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ctrlPr>
                              </m:fPr>
                              <m:num>
                                <m:sSub>
                                  <m:sSubPr>
                                    <m:ctrlPr>
                                      <a:rPr kumimoji="0" lang="en-US" sz="3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ctrlPr>
                                  </m:sSubPr>
                                  <m:e>
                                    <m:r>
                                      <a:rPr kumimoji="0" lang="en-US" sz="3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𝑇</m:t>
                                    </m:r>
                                  </m:e>
                                  <m:sub>
                                    <m:r>
                                      <m:rPr>
                                        <m:sty m:val="p"/>
                                      </m:rPr>
                                      <a:rPr kumimoji="0" lang="en-US" sz="3000" b="0"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sys</m:t>
                                    </m:r>
                                  </m:sub>
                                </m:sSub>
                              </m:num>
                              <m:den>
                                <m:r>
                                  <a:rPr kumimoji="0" lang="en-US" sz="3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4</m:t>
                                </m:r>
                                <m:r>
                                  <a:rPr kumimoji="0" lang="en-US" sz="3000" b="0"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 </m:t>
                                </m:r>
                                <m:r>
                                  <m:rPr>
                                    <m:sty m:val="p"/>
                                  </m:rPr>
                                  <a:rPr kumimoji="0" lang="en-US" sz="3000" b="0"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K</m:t>
                                </m:r>
                              </m:den>
                            </m:f>
                          </m:e>
                        </m:d>
                      </m:e>
                      <m:sup>
                        <m:f>
                          <m:fPr>
                            <m:ctrlPr>
                              <a:rPr kumimoji="0" lang="en-US" sz="3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ctrlPr>
                          </m:fPr>
                          <m:num>
                            <m:r>
                              <a:rPr kumimoji="0" lang="en-US" sz="3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1</m:t>
                            </m:r>
                          </m:num>
                          <m:den>
                            <m:r>
                              <a:rPr kumimoji="0" lang="en-US" sz="3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2</m:t>
                            </m:r>
                          </m:den>
                        </m:f>
                      </m:sup>
                    </m:sSup>
                  </m:oMath>
                </a14:m>
                <a:r>
                  <a:rPr kumimoji="0" lang="en-US" sz="3000" b="0" i="0" u="none" strike="noStrike" kern="1200" cap="none" spc="0" normalizeH="0" baseline="0" noProof="0" dirty="0">
                    <a:ln>
                      <a:noFill/>
                    </a:ln>
                    <a:solidFill>
                      <a:schemeClr val="tx1"/>
                    </a:solidFill>
                    <a:effectLst/>
                    <a:uLnTx/>
                    <a:uFillTx/>
                    <a:latin typeface="Aptos" panose="02110004020202020204"/>
                    <a:ea typeface="+mn-ea"/>
                    <a:cs typeface="+mn-cs"/>
                  </a:rPr>
                  <a:t> </a:t>
                </a:r>
                <a14:m>
                  <m:oMath xmlns:m="http://schemas.openxmlformats.org/officeDocument/2006/math">
                    <m:sSup>
                      <m:sSupPr>
                        <m:ctrlPr>
                          <a:rPr kumimoji="0" lang="en-US" sz="3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ctrlPr>
                      </m:sSupPr>
                      <m:e>
                        <m:d>
                          <m:dPr>
                            <m:ctrlPr>
                              <a:rPr kumimoji="0" lang="en-US" sz="3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ctrlPr>
                          </m:dPr>
                          <m:e>
                            <m:f>
                              <m:fPr>
                                <m:ctrlPr>
                                  <a:rPr kumimoji="0" lang="en-US" sz="3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ctrlPr>
                              </m:fPr>
                              <m:num>
                                <m:r>
                                  <a:rPr kumimoji="0" lang="en-US" sz="3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1.8 </m:t>
                                </m:r>
                                <m:r>
                                  <m:rPr>
                                    <m:sty m:val="p"/>
                                  </m:rPr>
                                  <a:rPr kumimoji="0" lang="en-US" sz="3000" b="0"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days</m:t>
                                </m:r>
                              </m:num>
                              <m:den>
                                <m:r>
                                  <a:rPr kumimoji="0" lang="en-US" sz="3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𝜏</m:t>
                                </m:r>
                              </m:den>
                            </m:f>
                          </m:e>
                        </m:d>
                      </m:e>
                      <m:sup>
                        <m:f>
                          <m:fPr>
                            <m:ctrlPr>
                              <a:rPr kumimoji="0" lang="en-US" sz="3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ctrlPr>
                          </m:fPr>
                          <m:num>
                            <m:r>
                              <a:rPr kumimoji="0" lang="en-US" sz="3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1</m:t>
                            </m:r>
                          </m:num>
                          <m:den>
                            <m:r>
                              <a:rPr kumimoji="0" lang="en-US" sz="3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4</m:t>
                            </m:r>
                          </m:den>
                        </m:f>
                      </m:sup>
                    </m:sSup>
                  </m:oMath>
                </a14:m>
                <a:endParaRPr kumimoji="0" lang="en-US" sz="3000" b="0" i="0" u="none" strike="noStrike" kern="1200" cap="none" spc="0" normalizeH="0" baseline="0" noProof="0" dirty="0">
                  <a:ln>
                    <a:noFill/>
                  </a:ln>
                  <a:solidFill>
                    <a:schemeClr val="tx1"/>
                  </a:solidFill>
                  <a:effectLst/>
                  <a:uLnTx/>
                  <a:uFillTx/>
                  <a:latin typeface="Aptos" panose="02110004020202020204"/>
                  <a:ea typeface="+mn-ea"/>
                  <a:cs typeface="+mn-cs"/>
                </a:endParaRPr>
              </a:p>
            </p:txBody>
          </p:sp>
        </mc:Choice>
        <mc:Fallback xmlns="">
          <p:sp>
            <p:nvSpPr>
              <p:cNvPr id="6" name="TextBox 5">
                <a:extLst>
                  <a:ext uri="{FF2B5EF4-FFF2-40B4-BE49-F238E27FC236}">
                    <a16:creationId xmlns:a16="http://schemas.microsoft.com/office/drawing/2014/main" id="{36C6F5E4-9D13-E3C2-9FE8-B4A950C7CD22}"/>
                  </a:ext>
                </a:extLst>
              </p:cNvPr>
              <p:cNvSpPr txBox="1">
                <a:spLocks noRot="1" noChangeAspect="1" noMove="1" noResize="1" noEditPoints="1" noAdjustHandles="1" noChangeArrowheads="1" noChangeShapeType="1" noTextEdit="1"/>
              </p:cNvSpPr>
              <p:nvPr/>
            </p:nvSpPr>
            <p:spPr>
              <a:xfrm>
                <a:off x="508224" y="983142"/>
                <a:ext cx="11551345" cy="992964"/>
              </a:xfrm>
              <a:prstGeom prst="rect">
                <a:avLst/>
              </a:prstGeom>
              <a:blipFill>
                <a:blip r:embed="rId4"/>
                <a:stretch>
                  <a:fillRect l="-110" b="-13924"/>
                </a:stretch>
              </a:blipFill>
            </p:spPr>
            <p:txBody>
              <a:bodyPr/>
              <a:lstStyle/>
              <a:p>
                <a:r>
                  <a:rPr lang="en-US">
                    <a:noFill/>
                  </a:rPr>
                  <a:t> </a:t>
                </a:r>
              </a:p>
            </p:txBody>
          </p:sp>
        </mc:Fallback>
      </mc:AlternateContent>
      <p:pic>
        <p:nvPicPr>
          <p:cNvPr id="3" name="Picture 2" descr="A white and yellow object with yellow lines&#10;&#10;Description automatically generated with medium confidence">
            <a:extLst>
              <a:ext uri="{FF2B5EF4-FFF2-40B4-BE49-F238E27FC236}">
                <a16:creationId xmlns:a16="http://schemas.microsoft.com/office/drawing/2014/main" id="{EFD4537D-1103-45DB-9760-2517C6ECF8D6}"/>
              </a:ext>
            </a:extLst>
          </p:cNvPr>
          <p:cNvPicPr>
            <a:picLocks noChangeAspect="1"/>
          </p:cNvPicPr>
          <p:nvPr/>
        </p:nvPicPr>
        <p:blipFill>
          <a:blip r:embed="rId5"/>
          <a:stretch>
            <a:fillRect/>
          </a:stretch>
        </p:blipFill>
        <p:spPr>
          <a:xfrm>
            <a:off x="5802380" y="1961144"/>
            <a:ext cx="6365358" cy="4724986"/>
          </a:xfrm>
          <a:prstGeom prst="rect">
            <a:avLst/>
          </a:prstGeom>
        </p:spPr>
      </p:pic>
      <p:sp>
        <p:nvSpPr>
          <p:cNvPr id="10" name="Title 9">
            <a:extLst>
              <a:ext uri="{FF2B5EF4-FFF2-40B4-BE49-F238E27FC236}">
                <a16:creationId xmlns:a16="http://schemas.microsoft.com/office/drawing/2014/main" id="{D72CD756-3195-BEEA-DB19-DBAA14517613}"/>
              </a:ext>
            </a:extLst>
          </p:cNvPr>
          <p:cNvSpPr>
            <a:spLocks noGrp="1"/>
          </p:cNvSpPr>
          <p:nvPr>
            <p:ph type="title"/>
          </p:nvPr>
        </p:nvSpPr>
        <p:spPr>
          <a:xfrm>
            <a:off x="424583" y="16711"/>
            <a:ext cx="10515600" cy="1325563"/>
          </a:xfrm>
        </p:spPr>
        <p:txBody>
          <a:bodyPr>
            <a:normAutofit/>
          </a:bodyPr>
          <a:lstStyle/>
          <a:p>
            <a:r>
              <a:rPr lang="en-US" sz="3400" b="1" dirty="0">
                <a:solidFill>
                  <a:srgbClr val="E4A338"/>
                </a:solidFill>
                <a:latin typeface="Montserrat" pitchFamily="2" charset="77"/>
              </a:rPr>
              <a:t>Aspirational setup</a:t>
            </a:r>
          </a:p>
        </p:txBody>
      </p:sp>
      <p:sp>
        <p:nvSpPr>
          <p:cNvPr id="4" name="TextBox 3">
            <a:extLst>
              <a:ext uri="{FF2B5EF4-FFF2-40B4-BE49-F238E27FC236}">
                <a16:creationId xmlns:a16="http://schemas.microsoft.com/office/drawing/2014/main" id="{9169F276-0133-D3C9-0AC8-9EFDB636289C}"/>
              </a:ext>
            </a:extLst>
          </p:cNvPr>
          <p:cNvSpPr txBox="1"/>
          <p:nvPr/>
        </p:nvSpPr>
        <p:spPr>
          <a:xfrm>
            <a:off x="3471850" y="5954924"/>
            <a:ext cx="251834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Montserrat" pitchFamily="2" charset="77"/>
                <a:ea typeface="+mn-ea"/>
                <a:cs typeface="+mn-cs"/>
              </a:rPr>
              <a:t>Focusing mirror</a:t>
            </a:r>
          </a:p>
        </p:txBody>
      </p:sp>
      <p:sp>
        <p:nvSpPr>
          <p:cNvPr id="7" name="TextBox 6">
            <a:extLst>
              <a:ext uri="{FF2B5EF4-FFF2-40B4-BE49-F238E27FC236}">
                <a16:creationId xmlns:a16="http://schemas.microsoft.com/office/drawing/2014/main" id="{1F93F3E8-B780-789F-F5CA-E50DAC021948}"/>
              </a:ext>
            </a:extLst>
          </p:cNvPr>
          <p:cNvSpPr txBox="1"/>
          <p:nvPr/>
        </p:nvSpPr>
        <p:spPr>
          <a:xfrm>
            <a:off x="854837" y="5445085"/>
            <a:ext cx="1326631"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Montserrat" pitchFamily="2" charset="77"/>
                <a:ea typeface="+mn-ea"/>
                <a:cs typeface="+mn-cs"/>
              </a:rPr>
              <a:t>Magnet</a:t>
            </a:r>
            <a:endParaRPr kumimoji="0" lang="en-US" sz="2200" b="0" i="0" u="none" strike="noStrike" kern="1200" cap="none" spc="0" normalizeH="0" baseline="0" noProof="0" dirty="0">
              <a:ln>
                <a:noFill/>
              </a:ln>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954A7144-EE25-39C9-FC08-B59912D702C0}"/>
              </a:ext>
            </a:extLst>
          </p:cNvPr>
          <p:cNvSpPr txBox="1"/>
          <p:nvPr/>
        </p:nvSpPr>
        <p:spPr>
          <a:xfrm>
            <a:off x="239844" y="2355560"/>
            <a:ext cx="1603947"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Montserrat" pitchFamily="2" charset="77"/>
                <a:ea typeface="+mn-ea"/>
                <a:cs typeface="+mn-cs"/>
              </a:rPr>
              <a:t>Cryostat</a:t>
            </a:r>
            <a:endParaRPr kumimoji="0" lang="en-US" sz="2200" b="0" i="0" u="none" strike="noStrike" kern="1200" cap="none" spc="0" normalizeH="0" baseline="0" noProof="0" dirty="0">
              <a:ln>
                <a:noFill/>
              </a:ln>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B0BC8EF1-C3CC-EB0C-519A-2589CC95043F}"/>
              </a:ext>
            </a:extLst>
          </p:cNvPr>
          <p:cNvSpPr txBox="1"/>
          <p:nvPr/>
        </p:nvSpPr>
        <p:spPr>
          <a:xfrm>
            <a:off x="4228135" y="2813147"/>
            <a:ext cx="1326631"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Montserrat" pitchFamily="2" charset="77"/>
                <a:ea typeface="+mn-ea"/>
                <a:cs typeface="+mn-cs"/>
              </a:rPr>
              <a:t>Booster</a:t>
            </a:r>
            <a:endParaRPr kumimoji="0" lang="en-US" sz="2200" b="0" i="0" u="none" strike="noStrike" kern="1200" cap="none" spc="0" normalizeH="0" baseline="0" noProof="0" dirty="0">
              <a:ln>
                <a:noFill/>
              </a:ln>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C9355A89-CF57-7708-8450-9AB40B83A3C8}"/>
              </a:ext>
            </a:extLst>
          </p:cNvPr>
          <p:cNvSpPr txBox="1"/>
          <p:nvPr/>
        </p:nvSpPr>
        <p:spPr>
          <a:xfrm>
            <a:off x="4644095" y="3719019"/>
            <a:ext cx="1431562"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Montserrat" pitchFamily="2" charset="77"/>
                <a:ea typeface="+mn-ea"/>
                <a:cs typeface="+mn-cs"/>
              </a:rPr>
              <a:t>Receiver</a:t>
            </a:r>
            <a:endParaRPr kumimoji="0" lang="en-US" sz="2200" b="0" i="0" u="none" strike="noStrike" kern="1200" cap="none" spc="0" normalizeH="0" baseline="0" noProof="0" dirty="0">
              <a:ln>
                <a:noFill/>
              </a:ln>
              <a:effectLst/>
              <a:uLnTx/>
              <a:uFillTx/>
              <a:latin typeface="Aptos" panose="02110004020202020204"/>
              <a:ea typeface="+mn-ea"/>
              <a:cs typeface="+mn-cs"/>
            </a:endParaRPr>
          </a:p>
        </p:txBody>
      </p:sp>
      <p:cxnSp>
        <p:nvCxnSpPr>
          <p:cNvPr id="13" name="Straight Arrow Connector 12">
            <a:extLst>
              <a:ext uri="{FF2B5EF4-FFF2-40B4-BE49-F238E27FC236}">
                <a16:creationId xmlns:a16="http://schemas.microsoft.com/office/drawing/2014/main" id="{39BDD618-CA8A-0A86-903B-49966B241B4B}"/>
              </a:ext>
            </a:extLst>
          </p:cNvPr>
          <p:cNvCxnSpPr>
            <a:cxnSpLocks/>
          </p:cNvCxnSpPr>
          <p:nvPr/>
        </p:nvCxnSpPr>
        <p:spPr>
          <a:xfrm flipH="1">
            <a:off x="846943" y="2775424"/>
            <a:ext cx="7894" cy="451871"/>
          </a:xfrm>
          <a:prstGeom prst="straightConnector1">
            <a:avLst/>
          </a:prstGeom>
          <a:ln w="57150">
            <a:solidFill>
              <a:srgbClr val="FFB021"/>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A685EA82-DB98-548D-FE1C-A6BF59AB168A}"/>
              </a:ext>
            </a:extLst>
          </p:cNvPr>
          <p:cNvCxnSpPr>
            <a:cxnSpLocks/>
          </p:cNvCxnSpPr>
          <p:nvPr/>
        </p:nvCxnSpPr>
        <p:spPr>
          <a:xfrm flipV="1">
            <a:off x="1510258" y="4907327"/>
            <a:ext cx="0" cy="537752"/>
          </a:xfrm>
          <a:prstGeom prst="straightConnector1">
            <a:avLst/>
          </a:prstGeom>
          <a:ln w="57150">
            <a:solidFill>
              <a:srgbClr val="FFB021"/>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AAC55D9E-30DC-B4F1-2455-7CC7F0E63FFA}"/>
              </a:ext>
            </a:extLst>
          </p:cNvPr>
          <p:cNvCxnSpPr>
            <a:cxnSpLocks/>
          </p:cNvCxnSpPr>
          <p:nvPr/>
        </p:nvCxnSpPr>
        <p:spPr>
          <a:xfrm flipV="1">
            <a:off x="4644095" y="5482000"/>
            <a:ext cx="0" cy="553457"/>
          </a:xfrm>
          <a:prstGeom prst="straightConnector1">
            <a:avLst/>
          </a:prstGeom>
          <a:ln w="57150">
            <a:solidFill>
              <a:srgbClr val="FFB021"/>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EE54D76B-8066-9583-7983-4AF8A29DE25A}"/>
              </a:ext>
            </a:extLst>
          </p:cNvPr>
          <p:cNvCxnSpPr>
            <a:cxnSpLocks/>
            <a:stCxn id="11" idx="2"/>
          </p:cNvCxnSpPr>
          <p:nvPr/>
        </p:nvCxnSpPr>
        <p:spPr>
          <a:xfrm>
            <a:off x="5359876" y="4149906"/>
            <a:ext cx="0" cy="622511"/>
          </a:xfrm>
          <a:prstGeom prst="straightConnector1">
            <a:avLst/>
          </a:prstGeom>
          <a:ln w="57150">
            <a:solidFill>
              <a:srgbClr val="FFB021"/>
            </a:solidFill>
            <a:tailEnd type="triangle"/>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B47B7549-FC89-7D2B-21D5-4CDCC20B8022}"/>
              </a:ext>
            </a:extLst>
          </p:cNvPr>
          <p:cNvSpPr txBox="1"/>
          <p:nvPr/>
        </p:nvSpPr>
        <p:spPr>
          <a:xfrm>
            <a:off x="6772030" y="6069768"/>
            <a:ext cx="291547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Montserrat" pitchFamily="2" charset="77"/>
                <a:ea typeface="+mn-ea"/>
                <a:cs typeface="+mn-cs"/>
              </a:rPr>
              <a:t>Motors (not seen)</a:t>
            </a:r>
          </a:p>
        </p:txBody>
      </p:sp>
      <p:sp>
        <p:nvSpPr>
          <p:cNvPr id="27" name="TextBox 26">
            <a:extLst>
              <a:ext uri="{FF2B5EF4-FFF2-40B4-BE49-F238E27FC236}">
                <a16:creationId xmlns:a16="http://schemas.microsoft.com/office/drawing/2014/main" id="{F7099ACD-AF18-D555-8F22-BE7179E4E1C9}"/>
              </a:ext>
            </a:extLst>
          </p:cNvPr>
          <p:cNvSpPr txBox="1"/>
          <p:nvPr/>
        </p:nvSpPr>
        <p:spPr>
          <a:xfrm>
            <a:off x="9317115" y="2393414"/>
            <a:ext cx="185593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Montserrat" pitchFamily="2" charset="77"/>
                <a:ea typeface="+mn-ea"/>
                <a:cs typeface="+mn-cs"/>
              </a:rPr>
              <a:t>Set of disks</a:t>
            </a:r>
          </a:p>
        </p:txBody>
      </p:sp>
      <p:cxnSp>
        <p:nvCxnSpPr>
          <p:cNvPr id="28" name="Straight Arrow Connector 27">
            <a:extLst>
              <a:ext uri="{FF2B5EF4-FFF2-40B4-BE49-F238E27FC236}">
                <a16:creationId xmlns:a16="http://schemas.microsoft.com/office/drawing/2014/main" id="{2E7ADD41-A205-CC72-3295-FB584BD96E58}"/>
              </a:ext>
            </a:extLst>
          </p:cNvPr>
          <p:cNvCxnSpPr>
            <a:cxnSpLocks/>
          </p:cNvCxnSpPr>
          <p:nvPr/>
        </p:nvCxnSpPr>
        <p:spPr>
          <a:xfrm>
            <a:off x="9893508" y="2880382"/>
            <a:ext cx="0" cy="1166285"/>
          </a:xfrm>
          <a:prstGeom prst="straightConnector1">
            <a:avLst/>
          </a:prstGeom>
          <a:ln w="57150">
            <a:solidFill>
              <a:srgbClr val="FFB021"/>
            </a:solidFill>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89A0F51B-B4D3-A035-CD1B-D32DE2D35CDA}"/>
              </a:ext>
            </a:extLst>
          </p:cNvPr>
          <p:cNvCxnSpPr>
            <a:cxnSpLocks/>
          </p:cNvCxnSpPr>
          <p:nvPr/>
        </p:nvCxnSpPr>
        <p:spPr>
          <a:xfrm flipV="1">
            <a:off x="8728294" y="5362420"/>
            <a:ext cx="0" cy="750469"/>
          </a:xfrm>
          <a:prstGeom prst="straightConnector1">
            <a:avLst/>
          </a:prstGeom>
          <a:ln w="57150">
            <a:solidFill>
              <a:srgbClr val="FFB021"/>
            </a:solidFill>
            <a:tailEnd type="triangle"/>
          </a:ln>
        </p:spPr>
        <p:style>
          <a:lnRef idx="2">
            <a:schemeClr val="accent1"/>
          </a:lnRef>
          <a:fillRef idx="0">
            <a:schemeClr val="accent1"/>
          </a:fillRef>
          <a:effectRef idx="1">
            <a:schemeClr val="accent1"/>
          </a:effectRef>
          <a:fontRef idx="minor">
            <a:schemeClr val="tx1"/>
          </a:fontRef>
        </p:style>
      </p:cxnSp>
      <p:cxnSp>
        <p:nvCxnSpPr>
          <p:cNvPr id="50" name="Elbow Connector 49">
            <a:extLst>
              <a:ext uri="{FF2B5EF4-FFF2-40B4-BE49-F238E27FC236}">
                <a16:creationId xmlns:a16="http://schemas.microsoft.com/office/drawing/2014/main" id="{1BC93D5C-6ACB-9886-2724-CCD41B16948F}"/>
              </a:ext>
            </a:extLst>
          </p:cNvPr>
          <p:cNvCxnSpPr>
            <a:stCxn id="9" idx="1"/>
          </p:cNvCxnSpPr>
          <p:nvPr/>
        </p:nvCxnSpPr>
        <p:spPr>
          <a:xfrm rot="10800000" flipV="1">
            <a:off x="2518347" y="3028590"/>
            <a:ext cx="1709789" cy="1166285"/>
          </a:xfrm>
          <a:prstGeom prst="bentConnector3">
            <a:avLst>
              <a:gd name="adj1" fmla="val 99973"/>
            </a:avLst>
          </a:prstGeom>
          <a:ln w="57150">
            <a:solidFill>
              <a:srgbClr val="FFB021"/>
            </a:solidFill>
            <a:tailEnd type="triangle"/>
          </a:ln>
        </p:spPr>
        <p:style>
          <a:lnRef idx="2">
            <a:schemeClr val="accent1"/>
          </a:lnRef>
          <a:fillRef idx="0">
            <a:schemeClr val="accent1"/>
          </a:fillRef>
          <a:effectRef idx="1">
            <a:schemeClr val="accent1"/>
          </a:effectRef>
          <a:fontRef idx="minor">
            <a:schemeClr val="tx1"/>
          </a:fontRef>
        </p:style>
      </p:cxnSp>
      <p:cxnSp>
        <p:nvCxnSpPr>
          <p:cNvPr id="55" name="Straight Arrow Connector 54">
            <a:extLst>
              <a:ext uri="{FF2B5EF4-FFF2-40B4-BE49-F238E27FC236}">
                <a16:creationId xmlns:a16="http://schemas.microsoft.com/office/drawing/2014/main" id="{014786B8-CB71-476F-3A59-3FADFBBC66F9}"/>
              </a:ext>
            </a:extLst>
          </p:cNvPr>
          <p:cNvCxnSpPr>
            <a:cxnSpLocks/>
          </p:cNvCxnSpPr>
          <p:nvPr/>
        </p:nvCxnSpPr>
        <p:spPr>
          <a:xfrm>
            <a:off x="5494806" y="3025073"/>
            <a:ext cx="1385679" cy="3517"/>
          </a:xfrm>
          <a:prstGeom prst="straightConnector1">
            <a:avLst/>
          </a:prstGeom>
          <a:ln w="57150">
            <a:solidFill>
              <a:srgbClr val="FFB021"/>
            </a:solidFill>
            <a:tailEnd type="triangle"/>
          </a:ln>
        </p:spPr>
        <p:style>
          <a:lnRef idx="2">
            <a:schemeClr val="accent1"/>
          </a:lnRef>
          <a:fillRef idx="0">
            <a:schemeClr val="accent1"/>
          </a:fillRef>
          <a:effectRef idx="1">
            <a:schemeClr val="accent1"/>
          </a:effectRef>
          <a:fontRef idx="minor">
            <a:schemeClr val="tx1"/>
          </a:fontRef>
        </p:style>
      </p:cxnSp>
      <p:sp>
        <p:nvSpPr>
          <p:cNvPr id="2" name="Footer Placeholder 1">
            <a:extLst>
              <a:ext uri="{FF2B5EF4-FFF2-40B4-BE49-F238E27FC236}">
                <a16:creationId xmlns:a16="http://schemas.microsoft.com/office/drawing/2014/main" id="{FD74AAAB-25C5-4E82-F061-BEF6183C8BF4}"/>
              </a:ext>
            </a:extLst>
          </p:cNvPr>
          <p:cNvSpPr>
            <a:spLocks noGrp="1"/>
          </p:cNvSpPr>
          <p:nvPr>
            <p:ph type="ftr" sz="quarter" idx="3"/>
          </p:nvPr>
        </p:nvSpPr>
        <p:spPr/>
        <p:txBody>
          <a:bodyPr/>
          <a:lstStyle/>
          <a:p>
            <a:r>
              <a:rPr lang="en-US" sz="1800" b="1">
                <a:solidFill>
                  <a:srgbClr val="FFB021"/>
                </a:solidFill>
                <a:latin typeface="Montserrat" pitchFamily="2" charset="0"/>
              </a:rPr>
              <a:t>Juan P.A. Maldonado </a:t>
            </a:r>
            <a:endParaRPr lang="en-US" dirty="0"/>
          </a:p>
        </p:txBody>
      </p:sp>
      <p:sp>
        <p:nvSpPr>
          <p:cNvPr id="5" name="Slide Number Placeholder 4">
            <a:extLst>
              <a:ext uri="{FF2B5EF4-FFF2-40B4-BE49-F238E27FC236}">
                <a16:creationId xmlns:a16="http://schemas.microsoft.com/office/drawing/2014/main" id="{605DE90F-E5FF-B9AD-0A6E-C1E0E041B100}"/>
              </a:ext>
            </a:extLst>
          </p:cNvPr>
          <p:cNvSpPr>
            <a:spLocks noGrp="1"/>
          </p:cNvSpPr>
          <p:nvPr>
            <p:ph type="sldNum" sz="quarter" idx="4"/>
          </p:nvPr>
        </p:nvSpPr>
        <p:spPr/>
        <p:txBody>
          <a:bodyPr/>
          <a:lstStyle/>
          <a:p>
            <a:fld id="{F62BAB4A-DDC9-CF40-AD63-08BD56AFF626}" type="slidenum">
              <a:rPr lang="en-US" smtClean="0"/>
              <a:pPr/>
              <a:t>22</a:t>
            </a:fld>
            <a:endParaRPr lang="en-US" dirty="0">
              <a:solidFill>
                <a:srgbClr val="E4A338"/>
              </a:solidFill>
            </a:endParaRPr>
          </a:p>
        </p:txBody>
      </p:sp>
    </p:spTree>
    <p:extLst>
      <p:ext uri="{BB962C8B-B14F-4D97-AF65-F5344CB8AC3E}">
        <p14:creationId xmlns:p14="http://schemas.microsoft.com/office/powerpoint/2010/main" val="7766127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B5BB1-0BDD-9444-2199-F5AA732E27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7BEB58-B298-7BB4-A853-31749922AB50}"/>
              </a:ext>
            </a:extLst>
          </p:cNvPr>
          <p:cNvSpPr>
            <a:spLocks noGrp="1"/>
          </p:cNvSpPr>
          <p:nvPr>
            <p:ph type="title"/>
          </p:nvPr>
        </p:nvSpPr>
        <p:spPr>
          <a:xfrm>
            <a:off x="838200" y="-204719"/>
            <a:ext cx="10515600" cy="1325563"/>
          </a:xfrm>
        </p:spPr>
        <p:txBody>
          <a:bodyPr/>
          <a:lstStyle/>
          <a:p>
            <a:r>
              <a:rPr lang="en-US" dirty="0"/>
              <a:t>MADMAX intro </a:t>
            </a:r>
          </a:p>
        </p:txBody>
      </p:sp>
      <p:pic>
        <p:nvPicPr>
          <p:cNvPr id="5" name="Picture 4" descr="A diagram of a mode&#10;&#10;AI-generated content may be incorrect.">
            <a:extLst>
              <a:ext uri="{FF2B5EF4-FFF2-40B4-BE49-F238E27FC236}">
                <a16:creationId xmlns:a16="http://schemas.microsoft.com/office/drawing/2014/main" id="{B4E54E20-AF70-0A03-AB76-8EA34C0405A8}"/>
              </a:ext>
            </a:extLst>
          </p:cNvPr>
          <p:cNvPicPr>
            <a:picLocks noChangeAspect="1"/>
          </p:cNvPicPr>
          <p:nvPr/>
        </p:nvPicPr>
        <p:blipFill>
          <a:blip r:embed="rId3"/>
          <a:stretch>
            <a:fillRect/>
          </a:stretch>
        </p:blipFill>
        <p:spPr>
          <a:xfrm>
            <a:off x="1090973" y="2420286"/>
            <a:ext cx="3186320" cy="2562195"/>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4B6523C-02F6-7E7B-FE9C-7307FAE6C2AE}"/>
                  </a:ext>
                </a:extLst>
              </p:cNvPr>
              <p:cNvSpPr txBox="1"/>
              <p:nvPr/>
            </p:nvSpPr>
            <p:spPr>
              <a:xfrm>
                <a:off x="3034893" y="4654701"/>
                <a:ext cx="1624163" cy="276999"/>
              </a:xfrm>
              <a:prstGeom prst="rect">
                <a:avLst/>
              </a:prstGeom>
              <a:noFill/>
            </p:spPr>
            <p:txBody>
              <a:bodyPr wrap="none" lIns="0" tIns="0" rIns="0" bIns="0" rtlCol="0">
                <a:spAutoFit/>
              </a:bodyPr>
              <a:lstStyle/>
              <a:p>
                <a14:m>
                  <m:oMath xmlns:m="http://schemas.openxmlformats.org/officeDocument/2006/math">
                    <m:r>
                      <a:rPr lang="en-US" i="1" smtClean="0">
                        <a:latin typeface="Cambria Math" panose="02040503050406030204" pitchFamily="18" charset="0"/>
                      </a:rPr>
                      <m:t>~</m:t>
                    </m:r>
                    <m:r>
                      <a:rPr lang="en-US" b="0" i="1" smtClean="0">
                        <a:latin typeface="Cambria Math" panose="02040503050406030204" pitchFamily="18" charset="0"/>
                      </a:rPr>
                      <m:t>0.85</m:t>
                    </m:r>
                  </m:oMath>
                </a14:m>
                <a:r>
                  <a:rPr lang="en-US" dirty="0"/>
                  <a:t> (in power)</a:t>
                </a:r>
              </a:p>
            </p:txBody>
          </p:sp>
        </mc:Choice>
        <mc:Fallback xmlns="">
          <p:sp>
            <p:nvSpPr>
              <p:cNvPr id="6" name="TextBox 5">
                <a:extLst>
                  <a:ext uri="{FF2B5EF4-FFF2-40B4-BE49-F238E27FC236}">
                    <a16:creationId xmlns:a16="http://schemas.microsoft.com/office/drawing/2014/main" id="{C4B6523C-02F6-7E7B-FE9C-7307FAE6C2AE}"/>
                  </a:ext>
                </a:extLst>
              </p:cNvPr>
              <p:cNvSpPr txBox="1">
                <a:spLocks noRot="1" noChangeAspect="1" noMove="1" noResize="1" noEditPoints="1" noAdjustHandles="1" noChangeArrowheads="1" noChangeShapeType="1" noTextEdit="1"/>
              </p:cNvSpPr>
              <p:nvPr/>
            </p:nvSpPr>
            <p:spPr>
              <a:xfrm>
                <a:off x="3034893" y="4654701"/>
                <a:ext cx="1624163" cy="276999"/>
              </a:xfrm>
              <a:prstGeom prst="rect">
                <a:avLst/>
              </a:prstGeom>
              <a:blipFill>
                <a:blip r:embed="rId4"/>
                <a:stretch>
                  <a:fillRect l="-3125" t="-26087" r="-7813" b="-478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AB174A35-71C9-8692-A9F1-BA480CA25A03}"/>
                  </a:ext>
                </a:extLst>
              </p:cNvPr>
              <p:cNvSpPr txBox="1"/>
              <p:nvPr/>
            </p:nvSpPr>
            <p:spPr>
              <a:xfrm>
                <a:off x="728049" y="5276990"/>
                <a:ext cx="2626040" cy="7515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400" b="0" i="1" smtClean="0">
                              <a:latin typeface="Cambria Math" panose="02040503050406030204" pitchFamily="18" charset="0"/>
                            </a:rPr>
                          </m:ctrlPr>
                        </m:sSupPr>
                        <m:e>
                          <m:d>
                            <m:dPr>
                              <m:begChr m:val="|"/>
                              <m:endChr m:val="|"/>
                              <m:ctrlPr>
                                <a:rPr lang="en-US" sz="2400" b="0" i="1" smtClean="0">
                                  <a:latin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ℳ</m:t>
                              </m:r>
                            </m:e>
                          </m:d>
                        </m:e>
                        <m:sup>
                          <m:r>
                            <a:rPr lang="en-US" sz="2400" b="0" i="1" smtClean="0">
                              <a:latin typeface="Cambria Math" panose="02040503050406030204" pitchFamily="18" charset="0"/>
                            </a:rPr>
                            <m:t>2</m:t>
                          </m:r>
                        </m:sup>
                      </m:sSup>
                      <m:r>
                        <a:rPr lang="en-US" sz="2400" b="0" i="1" smtClean="0">
                          <a:latin typeface="Cambria Math" panose="02040503050406030204" pitchFamily="18" charset="0"/>
                          <a:ea typeface="Cambria Math" panose="02040503050406030204" pitchFamily="18" charset="0"/>
                        </a:rPr>
                        <m:t>= </m:t>
                      </m:r>
                      <m:f>
                        <m:fPr>
                          <m:ctrlPr>
                            <a:rPr lang="en-US" sz="2400" b="0" i="1" smtClean="0">
                              <a:latin typeface="Cambria Math" panose="02040503050406030204" pitchFamily="18" charset="0"/>
                              <a:ea typeface="Cambria Math" panose="02040503050406030204" pitchFamily="18" charset="0"/>
                            </a:rPr>
                          </m:ctrlPr>
                        </m:fPr>
                        <m:num>
                          <m:sSubSup>
                            <m:sSubSupPr>
                              <m:ctrlPr>
                                <a:rPr lang="en-US" sz="2400" b="0" i="1" smtClean="0">
                                  <a:latin typeface="Cambria Math" panose="02040503050406030204" pitchFamily="18" charset="0"/>
                                  <a:ea typeface="Cambria Math" panose="02040503050406030204" pitchFamily="18" charset="0"/>
                                </a:rPr>
                              </m:ctrlPr>
                            </m:sSubSupPr>
                            <m:e>
                              <m:r>
                                <a:rPr lang="en-US" sz="2400" b="0" i="1" smtClean="0">
                                  <a:latin typeface="Cambria Math" panose="02040503050406030204" pitchFamily="18" charset="0"/>
                                  <a:ea typeface="Cambria Math" panose="02040503050406030204" pitchFamily="18" charset="0"/>
                                </a:rPr>
                                <m:t>𝑔</m:t>
                              </m:r>
                            </m:e>
                            <m:sub>
                              <m:r>
                                <a:rPr lang="en-US" sz="2400" b="0" i="1" smtClean="0">
                                  <a:latin typeface="Cambria Math" panose="02040503050406030204" pitchFamily="18" charset="0"/>
                                  <a:ea typeface="Cambria Math" panose="02040503050406030204" pitchFamily="18" charset="0"/>
                                </a:rPr>
                                <m:t>𝑎</m:t>
                              </m:r>
                              <m:r>
                                <a:rPr lang="en-US" sz="2400" b="0" i="1" smtClean="0">
                                  <a:latin typeface="Cambria Math" panose="02040503050406030204" pitchFamily="18" charset="0"/>
                                  <a:ea typeface="Cambria Math" panose="02040503050406030204" pitchFamily="18" charset="0"/>
                                </a:rPr>
                                <m:t>𝛾</m:t>
                              </m:r>
                            </m:sub>
                            <m:sup>
                              <m:r>
                                <a:rPr lang="en-US" sz="2400" b="0" i="1" smtClean="0">
                                  <a:latin typeface="Cambria Math" panose="02040503050406030204" pitchFamily="18" charset="0"/>
                                  <a:ea typeface="Cambria Math" panose="02040503050406030204" pitchFamily="18" charset="0"/>
                                </a:rPr>
                                <m:t>2</m:t>
                              </m:r>
                            </m:sup>
                          </m:sSubSup>
                        </m:num>
                        <m:den>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𝜔</m:t>
                              </m:r>
                            </m:e>
                            <m:sup>
                              <m:r>
                                <a:rPr lang="en-US" sz="2400" b="0" i="1" smtClean="0">
                                  <a:latin typeface="Cambria Math" panose="02040503050406030204" pitchFamily="18" charset="0"/>
                                  <a:ea typeface="Cambria Math" panose="02040503050406030204" pitchFamily="18" charset="0"/>
                                </a:rPr>
                                <m:t>2</m:t>
                              </m:r>
                            </m:sup>
                          </m:sSup>
                        </m:den>
                      </m:f>
                      <m:sSubSup>
                        <m:sSubSupPr>
                          <m:ctrlPr>
                            <a:rPr lang="en-US" sz="2400" b="0" i="1" smtClean="0">
                              <a:latin typeface="Cambria Math" panose="02040503050406030204" pitchFamily="18" charset="0"/>
                              <a:ea typeface="Cambria Math" panose="02040503050406030204" pitchFamily="18" charset="0"/>
                            </a:rPr>
                          </m:ctrlPr>
                        </m:sSubSupPr>
                        <m:e>
                          <m:r>
                            <a:rPr lang="en-US" sz="2400" b="0" i="1" smtClean="0">
                              <a:latin typeface="Cambria Math" panose="02040503050406030204" pitchFamily="18" charset="0"/>
                              <a:ea typeface="Cambria Math" panose="02040503050406030204" pitchFamily="18" charset="0"/>
                            </a:rPr>
                            <m:t>𝐵</m:t>
                          </m:r>
                        </m:e>
                        <m:sub>
                          <m:r>
                            <a:rPr lang="en-US" sz="2400" b="0" i="1" smtClean="0">
                              <a:latin typeface="Cambria Math" panose="02040503050406030204" pitchFamily="18" charset="0"/>
                              <a:ea typeface="Cambria Math" panose="02040503050406030204" pitchFamily="18" charset="0"/>
                            </a:rPr>
                            <m:t>𝑒</m:t>
                          </m:r>
                        </m:sub>
                        <m:sup>
                          <m:r>
                            <a:rPr lang="en-US" sz="2400" b="0" i="1" smtClean="0">
                              <a:latin typeface="Cambria Math" panose="02040503050406030204" pitchFamily="18" charset="0"/>
                              <a:ea typeface="Cambria Math" panose="02040503050406030204" pitchFamily="18" charset="0"/>
                            </a:rPr>
                            <m:t>2</m:t>
                          </m:r>
                        </m:sup>
                      </m:sSubSup>
                      <m:sSup>
                        <m:sSupPr>
                          <m:ctrlPr>
                            <a:rPr lang="en-US" sz="2400" b="0" i="1" smtClean="0">
                              <a:latin typeface="Cambria Math" panose="02040503050406030204" pitchFamily="18" charset="0"/>
                              <a:ea typeface="Cambria Math" panose="02040503050406030204" pitchFamily="18" charset="0"/>
                            </a:rPr>
                          </m:ctrlPr>
                        </m:sSupPr>
                        <m:e>
                          <m:d>
                            <m:dPr>
                              <m:begChr m:val="|"/>
                              <m:endChr m:val="|"/>
                              <m:ctrlPr>
                                <a:rPr lang="en-US" sz="2400" b="0" i="1" smtClean="0">
                                  <a:latin typeface="Cambria Math" panose="02040503050406030204" pitchFamily="18"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𝛽</m:t>
                              </m:r>
                            </m:e>
                          </m:d>
                        </m:e>
                        <m:sup>
                          <m:r>
                            <a:rPr lang="en-US" sz="2400" b="0" i="1" smtClean="0">
                              <a:latin typeface="Cambria Math" panose="02040503050406030204" pitchFamily="18" charset="0"/>
                              <a:ea typeface="Cambria Math" panose="02040503050406030204" pitchFamily="18" charset="0"/>
                            </a:rPr>
                            <m:t>2</m:t>
                          </m:r>
                        </m:sup>
                      </m:sSup>
                    </m:oMath>
                  </m:oMathPara>
                </a14:m>
                <a:endParaRPr lang="en-US" sz="2400" dirty="0"/>
              </a:p>
            </p:txBody>
          </p:sp>
        </mc:Choice>
        <mc:Fallback xmlns="">
          <p:sp>
            <p:nvSpPr>
              <p:cNvPr id="18" name="TextBox 17">
                <a:extLst>
                  <a:ext uri="{FF2B5EF4-FFF2-40B4-BE49-F238E27FC236}">
                    <a16:creationId xmlns:a16="http://schemas.microsoft.com/office/drawing/2014/main" id="{AB174A35-71C9-8692-A9F1-BA480CA25A03}"/>
                  </a:ext>
                </a:extLst>
              </p:cNvPr>
              <p:cNvSpPr txBox="1">
                <a:spLocks noRot="1" noChangeAspect="1" noMove="1" noResize="1" noEditPoints="1" noAdjustHandles="1" noChangeArrowheads="1" noChangeShapeType="1" noTextEdit="1"/>
              </p:cNvSpPr>
              <p:nvPr/>
            </p:nvSpPr>
            <p:spPr>
              <a:xfrm>
                <a:off x="728049" y="5276990"/>
                <a:ext cx="2626040" cy="751552"/>
              </a:xfrm>
              <a:prstGeom prst="rect">
                <a:avLst/>
              </a:prstGeom>
              <a:blipFill>
                <a:blip r:embed="rId5"/>
                <a:stretch>
                  <a:fillRect r="-966" b="-8333"/>
                </a:stretch>
              </a:blipFill>
            </p:spPr>
            <p:txBody>
              <a:bodyPr/>
              <a:lstStyle/>
              <a:p>
                <a:r>
                  <a:rPr lang="en-US">
                    <a:noFill/>
                  </a:rPr>
                  <a:t> </a:t>
                </a:r>
              </a:p>
            </p:txBody>
          </p:sp>
        </mc:Fallback>
      </mc:AlternateContent>
      <p:cxnSp>
        <p:nvCxnSpPr>
          <p:cNvPr id="20" name="Elbow Connector 19">
            <a:extLst>
              <a:ext uri="{FF2B5EF4-FFF2-40B4-BE49-F238E27FC236}">
                <a16:creationId xmlns:a16="http://schemas.microsoft.com/office/drawing/2014/main" id="{F1E4FEDA-B932-17DB-4B68-D112D90CA509}"/>
              </a:ext>
            </a:extLst>
          </p:cNvPr>
          <p:cNvCxnSpPr/>
          <p:nvPr/>
        </p:nvCxnSpPr>
        <p:spPr>
          <a:xfrm>
            <a:off x="2972782" y="5954566"/>
            <a:ext cx="1060174" cy="280933"/>
          </a:xfrm>
          <a:prstGeom prst="bentConnector3">
            <a:avLst>
              <a:gd name="adj1" fmla="val 0"/>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0D618AF0-1F31-FCA7-6F4E-3E85BC12DE81}"/>
                  </a:ext>
                </a:extLst>
              </p:cNvPr>
              <p:cNvSpPr txBox="1"/>
              <p:nvPr/>
            </p:nvSpPr>
            <p:spPr>
              <a:xfrm>
                <a:off x="4211029" y="5791718"/>
                <a:ext cx="5326603" cy="836191"/>
              </a:xfrm>
              <a:prstGeom prst="rect">
                <a:avLst/>
              </a:prstGeom>
              <a:noFill/>
            </p:spPr>
            <p:txBody>
              <a:bodyPr wrap="square" rtlCol="0">
                <a:spAutoFit/>
              </a:bodyPr>
              <a:lstStyle/>
              <a:p>
                <a:r>
                  <a:rPr lang="en-US" sz="2400" dirty="0"/>
                  <a:t>3D power boost factor, includes overlap, i.e., </a:t>
                </a:r>
                <a14:m>
                  <m:oMath xmlns:m="http://schemas.openxmlformats.org/officeDocument/2006/math">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𝛽</m:t>
                        </m:r>
                      </m:e>
                      <m:sup>
                        <m:r>
                          <a:rPr lang="en-US" sz="2400" b="0" i="1" smtClean="0">
                            <a:latin typeface="Cambria Math" panose="02040503050406030204" pitchFamily="18" charset="0"/>
                          </a:rPr>
                          <m:t>2</m:t>
                        </m:r>
                      </m:sup>
                    </m:sSup>
                    <m:r>
                      <a:rPr lang="en-US" sz="2400" b="0" i="1" smtClean="0">
                        <a:latin typeface="Cambria Math" panose="02040503050406030204" pitchFamily="18" charset="0"/>
                      </a:rPr>
                      <m:t>≈0.85×</m:t>
                    </m:r>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𝛽</m:t>
                        </m:r>
                      </m:e>
                      <m:sub>
                        <m:r>
                          <a:rPr lang="en-US" sz="2400" b="0" i="1" smtClean="0">
                            <a:latin typeface="Cambria Math" panose="02040503050406030204" pitchFamily="18" charset="0"/>
                          </a:rPr>
                          <m:t>1</m:t>
                        </m:r>
                        <m:r>
                          <a:rPr lang="en-US" sz="2400" b="0" i="1" smtClean="0">
                            <a:latin typeface="Cambria Math" panose="02040503050406030204" pitchFamily="18" charset="0"/>
                          </a:rPr>
                          <m:t>𝐷</m:t>
                        </m:r>
                      </m:sub>
                      <m:sup>
                        <m:r>
                          <a:rPr lang="en-US" sz="2400" b="0" i="1" smtClean="0">
                            <a:latin typeface="Cambria Math" panose="02040503050406030204" pitchFamily="18" charset="0"/>
                          </a:rPr>
                          <m:t>2</m:t>
                        </m:r>
                      </m:sup>
                    </m:sSubSup>
                  </m:oMath>
                </a14:m>
                <a:endParaRPr lang="en-US" sz="2400" dirty="0"/>
              </a:p>
            </p:txBody>
          </p:sp>
        </mc:Choice>
        <mc:Fallback xmlns="">
          <p:sp>
            <p:nvSpPr>
              <p:cNvPr id="22" name="TextBox 21">
                <a:extLst>
                  <a:ext uri="{FF2B5EF4-FFF2-40B4-BE49-F238E27FC236}">
                    <a16:creationId xmlns:a16="http://schemas.microsoft.com/office/drawing/2014/main" id="{0D618AF0-1F31-FCA7-6F4E-3E85BC12DE81}"/>
                  </a:ext>
                </a:extLst>
              </p:cNvPr>
              <p:cNvSpPr txBox="1">
                <a:spLocks noRot="1" noChangeAspect="1" noMove="1" noResize="1" noEditPoints="1" noAdjustHandles="1" noChangeArrowheads="1" noChangeShapeType="1" noTextEdit="1"/>
              </p:cNvSpPr>
              <p:nvPr/>
            </p:nvSpPr>
            <p:spPr>
              <a:xfrm>
                <a:off x="4211029" y="5791718"/>
                <a:ext cx="5326603" cy="836191"/>
              </a:xfrm>
              <a:prstGeom prst="rect">
                <a:avLst/>
              </a:prstGeom>
              <a:blipFill>
                <a:blip r:embed="rId6"/>
                <a:stretch>
                  <a:fillRect l="-1663" t="-6061" b="-18182"/>
                </a:stretch>
              </a:blipFill>
            </p:spPr>
            <p:txBody>
              <a:bodyPr/>
              <a:lstStyle/>
              <a:p>
                <a:r>
                  <a:rPr lang="en-US">
                    <a:noFill/>
                  </a:rPr>
                  <a:t> </a:t>
                </a:r>
              </a:p>
            </p:txBody>
          </p:sp>
        </mc:Fallback>
      </mc:AlternateContent>
      <p:grpSp>
        <p:nvGrpSpPr>
          <p:cNvPr id="4" name="Group 3">
            <a:extLst>
              <a:ext uri="{FF2B5EF4-FFF2-40B4-BE49-F238E27FC236}">
                <a16:creationId xmlns:a16="http://schemas.microsoft.com/office/drawing/2014/main" id="{FB84A2E8-5340-A0AF-ACB4-B3E05D1C565F}"/>
              </a:ext>
            </a:extLst>
          </p:cNvPr>
          <p:cNvGrpSpPr/>
          <p:nvPr/>
        </p:nvGrpSpPr>
        <p:grpSpPr>
          <a:xfrm>
            <a:off x="-435348" y="965400"/>
            <a:ext cx="12147414" cy="4942335"/>
            <a:chOff x="-435348" y="965400"/>
            <a:chExt cx="12147414" cy="4942335"/>
          </a:xfrm>
        </p:grpSpPr>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2AC0442-FFB0-4C9B-F91F-38EF193FF8BA}"/>
                    </a:ext>
                  </a:extLst>
                </p:cNvPr>
                <p:cNvSpPr txBox="1"/>
                <p:nvPr/>
              </p:nvSpPr>
              <p:spPr>
                <a:xfrm>
                  <a:off x="5946318" y="2325150"/>
                  <a:ext cx="2922103" cy="106093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400" b="0" i="1" smtClean="0">
                                <a:latin typeface="Cambria Math" panose="02040503050406030204" pitchFamily="18" charset="0"/>
                                <a:ea typeface="Cambria Math" panose="02040503050406030204" pitchFamily="18" charset="0"/>
                              </a:rPr>
                            </m:ctrlPr>
                          </m:fPr>
                          <m:num>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𝐵</m:t>
                                </m:r>
                              </m:e>
                              <m:sub>
                                <m:r>
                                  <a:rPr lang="en-US" sz="2400" b="0" i="1" smtClean="0">
                                    <a:latin typeface="Cambria Math" panose="02040503050406030204" pitchFamily="18" charset="0"/>
                                    <a:ea typeface="Cambria Math" panose="02040503050406030204" pitchFamily="18" charset="0"/>
                                  </a:rPr>
                                  <m:t>𝑒</m:t>
                                </m:r>
                              </m:sub>
                            </m:sSub>
                          </m:num>
                          <m:den>
                            <m:r>
                              <a:rPr lang="en-US" sz="2400" b="0" i="1" smtClean="0">
                                <a:latin typeface="Cambria Math" panose="02040503050406030204" pitchFamily="18" charset="0"/>
                                <a:ea typeface="Cambria Math" panose="02040503050406030204" pitchFamily="18" charset="0"/>
                              </a:rPr>
                              <m:t>𝐿</m:t>
                            </m:r>
                          </m:den>
                        </m:f>
                        <m:nary>
                          <m:naryPr>
                            <m:limLoc m:val="undOvr"/>
                            <m:subHide m:val="on"/>
                            <m:supHide m:val="on"/>
                            <m:ctrlPr>
                              <a:rPr lang="en-US" sz="2400" b="0" i="1" smtClean="0">
                                <a:latin typeface="Cambria Math" panose="02040503050406030204" pitchFamily="18" charset="0"/>
                                <a:ea typeface="Cambria Math" panose="02040503050406030204" pitchFamily="18" charset="0"/>
                              </a:rPr>
                            </m:ctrlPr>
                          </m:naryPr>
                          <m:sub/>
                          <m:sup/>
                          <m:e>
                            <m:r>
                              <a:rPr lang="en-US" sz="2400" b="0" i="1" smtClean="0">
                                <a:latin typeface="Cambria Math" panose="02040503050406030204" pitchFamily="18" charset="0"/>
                                <a:ea typeface="Cambria Math" panose="02040503050406030204" pitchFamily="18" charset="0"/>
                              </a:rPr>
                              <m:t>𝑑𝑧</m:t>
                            </m:r>
                            <m:r>
                              <a:rPr lang="en-US" sz="2400" b="0" i="1" smtClean="0">
                                <a:latin typeface="Cambria Math" panose="02040503050406030204" pitchFamily="18" charset="0"/>
                                <a:ea typeface="Cambria Math" panose="02040503050406030204" pitchFamily="18" charset="0"/>
                              </a:rPr>
                              <m:t>  </m:t>
                            </m:r>
                            <m:sSubSup>
                              <m:sSubSupPr>
                                <m:ctrlPr>
                                  <a:rPr lang="en-US" sz="2400" b="1" i="1" smtClean="0">
                                    <a:latin typeface="Cambria Math" panose="02040503050406030204" pitchFamily="18" charset="0"/>
                                    <a:ea typeface="Cambria Math" panose="02040503050406030204" pitchFamily="18" charset="0"/>
                                  </a:rPr>
                                </m:ctrlPr>
                              </m:sSubSupPr>
                              <m:e>
                                <m:r>
                                  <a:rPr lang="en-US" sz="2400" b="0" i="1" smtClean="0">
                                    <a:latin typeface="Cambria Math" panose="02040503050406030204" pitchFamily="18" charset="0"/>
                                    <a:ea typeface="Cambria Math" panose="02040503050406030204" pitchFamily="18" charset="0"/>
                                  </a:rPr>
                                  <m:t>𝐸</m:t>
                                </m:r>
                              </m:e>
                              <m:sub>
                                <m:r>
                                  <a:rPr lang="en-US" sz="2400" b="1" i="1" smtClean="0">
                                    <a:latin typeface="Cambria Math" panose="02040503050406030204" pitchFamily="18" charset="0"/>
                                    <a:ea typeface="Cambria Math" panose="02040503050406030204" pitchFamily="18" charset="0"/>
                                  </a:rPr>
                                  <m:t>𝒌</m:t>
                                </m:r>
                              </m:sub>
                              <m:sup>
                                <m:r>
                                  <a:rPr lang="en-US" sz="2400" b="1" i="1" smtClean="0">
                                    <a:latin typeface="Cambria Math" panose="02040503050406030204" pitchFamily="18" charset="0"/>
                                    <a:ea typeface="Cambria Math" panose="02040503050406030204" pitchFamily="18" charset="0"/>
                                  </a:rPr>
                                  <m:t>∗,</m:t>
                                </m:r>
                                <m:r>
                                  <a:rPr lang="en-US" sz="2400" b="1" i="1" smtClean="0">
                                    <a:latin typeface="Cambria Math" panose="02040503050406030204" pitchFamily="18" charset="0"/>
                                    <a:ea typeface="Cambria Math" panose="02040503050406030204" pitchFamily="18" charset="0"/>
                                  </a:rPr>
                                  <m:t>𝒚</m:t>
                                </m:r>
                              </m:sup>
                            </m:sSubSup>
                            <m:d>
                              <m:dPr>
                                <m:ctrlPr>
                                  <a:rPr lang="en-US" sz="2400" b="1" i="1" smtClean="0">
                                    <a:latin typeface="Cambria Math" panose="02040503050406030204" pitchFamily="18"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𝑧</m:t>
                                </m:r>
                              </m:e>
                            </m:d>
                          </m:e>
                        </m:nary>
                      </m:oMath>
                    </m:oMathPara>
                  </a14:m>
                  <a:endParaRPr lang="en-US" sz="2400" dirty="0"/>
                </a:p>
              </p:txBody>
            </p:sp>
          </mc:Choice>
          <mc:Fallback xmlns="">
            <p:sp>
              <p:nvSpPr>
                <p:cNvPr id="14" name="TextBox 13">
                  <a:extLst>
                    <a:ext uri="{FF2B5EF4-FFF2-40B4-BE49-F238E27FC236}">
                      <a16:creationId xmlns:a16="http://schemas.microsoft.com/office/drawing/2014/main" id="{42AC0442-FFB0-4C9B-F91F-38EF193FF8BA}"/>
                    </a:ext>
                  </a:extLst>
                </p:cNvPr>
                <p:cNvSpPr txBox="1">
                  <a:spLocks noRot="1" noChangeAspect="1" noMove="1" noResize="1" noEditPoints="1" noAdjustHandles="1" noChangeArrowheads="1" noChangeShapeType="1" noTextEdit="1"/>
                </p:cNvSpPr>
                <p:nvPr/>
              </p:nvSpPr>
              <p:spPr>
                <a:xfrm>
                  <a:off x="5946318" y="2325150"/>
                  <a:ext cx="2922103" cy="1060931"/>
                </a:xfrm>
                <a:prstGeom prst="rect">
                  <a:avLst/>
                </a:prstGeom>
                <a:blipFill>
                  <a:blip r:embed="rId7"/>
                  <a:stretch>
                    <a:fillRect l="-17749" t="-137647" b="-1929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B5E9B4E-36B8-0E0A-90FF-6DAE4451260E}"/>
                    </a:ext>
                  </a:extLst>
                </p:cNvPr>
                <p:cNvSpPr txBox="1"/>
                <p:nvPr/>
              </p:nvSpPr>
              <p:spPr>
                <a:xfrm>
                  <a:off x="-435348" y="965400"/>
                  <a:ext cx="11502887" cy="118680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400" b="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1</m:t>
                            </m:r>
                          </m:num>
                          <m:den>
                            <m:r>
                              <a:rPr lang="en-US" sz="2400" b="0" i="1" smtClean="0">
                                <a:latin typeface="Cambria Math" panose="02040503050406030204" pitchFamily="18" charset="0"/>
                                <a:ea typeface="Cambria Math" panose="02040503050406030204" pitchFamily="18" charset="0"/>
                              </a:rPr>
                              <m:t>𝑉</m:t>
                            </m:r>
                          </m:den>
                        </m:f>
                        <m:nary>
                          <m:naryPr>
                            <m:limLoc m:val="undOvr"/>
                            <m:subHide m:val="on"/>
                            <m:supHide m:val="on"/>
                            <m:ctrlPr>
                              <a:rPr lang="en-US" sz="2400" b="0" i="1" smtClean="0">
                                <a:latin typeface="Cambria Math" panose="02040503050406030204" pitchFamily="18" charset="0"/>
                                <a:ea typeface="Cambria Math" panose="02040503050406030204" pitchFamily="18" charset="0"/>
                              </a:rPr>
                            </m:ctrlPr>
                          </m:naryPr>
                          <m:sub/>
                          <m:sup/>
                          <m:e>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𝑑</m:t>
                                </m:r>
                              </m:e>
                              <m:sup>
                                <m:r>
                                  <a:rPr lang="en-US" sz="2400" b="0" i="1" smtClean="0">
                                    <a:latin typeface="Cambria Math" panose="02040503050406030204" pitchFamily="18" charset="0"/>
                                    <a:ea typeface="Cambria Math" panose="02040503050406030204" pitchFamily="18" charset="0"/>
                                  </a:rPr>
                                  <m:t>3</m:t>
                                </m:r>
                              </m:sup>
                            </m:sSup>
                            <m:r>
                              <a:rPr lang="en-US" sz="2400" b="1" i="1" smtClean="0">
                                <a:latin typeface="Cambria Math" panose="02040503050406030204" pitchFamily="18" charset="0"/>
                                <a:ea typeface="Cambria Math" panose="02040503050406030204" pitchFamily="18" charset="0"/>
                              </a:rPr>
                              <m:t>𝒓</m:t>
                            </m:r>
                            <m:r>
                              <a:rPr lang="en-US" sz="2400" b="0" i="1" smtClean="0">
                                <a:latin typeface="Cambria Math" panose="02040503050406030204" pitchFamily="18" charset="0"/>
                                <a:ea typeface="Cambria Math" panose="02040503050406030204" pitchFamily="18" charset="0"/>
                              </a:rPr>
                              <m:t> </m:t>
                            </m:r>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𝑒</m:t>
                                </m:r>
                              </m:e>
                              <m:sup>
                                <m:r>
                                  <a:rPr lang="en-US" sz="2400" b="0" i="1" smtClean="0">
                                    <a:latin typeface="Cambria Math" panose="02040503050406030204" pitchFamily="18" charset="0"/>
                                    <a:ea typeface="Cambria Math" panose="02040503050406030204" pitchFamily="18" charset="0"/>
                                  </a:rPr>
                                  <m:t>𝑖</m:t>
                                </m:r>
                                <m:r>
                                  <a:rPr lang="en-US" sz="2400" b="1" i="1" smtClean="0">
                                    <a:latin typeface="Cambria Math" panose="02040503050406030204" pitchFamily="18" charset="0"/>
                                    <a:ea typeface="Cambria Math" panose="02040503050406030204" pitchFamily="18" charset="0"/>
                                  </a:rPr>
                                  <m:t>𝒑</m:t>
                                </m:r>
                                <m:r>
                                  <a:rPr lang="en-US" sz="2400" b="1" i="1" smtClean="0">
                                    <a:latin typeface="Cambria Math" panose="02040503050406030204" pitchFamily="18" charset="0"/>
                                    <a:ea typeface="Cambria Math" panose="02040503050406030204" pitchFamily="18" charset="0"/>
                                  </a:rPr>
                                  <m:t>⋅</m:t>
                                </m:r>
                                <m:r>
                                  <a:rPr lang="en-US" sz="2400" b="1" i="1" smtClean="0">
                                    <a:latin typeface="Cambria Math" panose="02040503050406030204" pitchFamily="18" charset="0"/>
                                    <a:ea typeface="Cambria Math" panose="02040503050406030204" pitchFamily="18" charset="0"/>
                                  </a:rPr>
                                  <m:t>𝒓</m:t>
                                </m:r>
                              </m:sup>
                            </m:sSup>
                            <m:sSub>
                              <m:sSubPr>
                                <m:ctrlPr>
                                  <a:rPr lang="en-US" sz="2400" b="0" i="1" smtClean="0">
                                    <a:latin typeface="Cambria Math" panose="02040503050406030204" pitchFamily="18" charset="0"/>
                                    <a:ea typeface="Cambria Math" panose="02040503050406030204" pitchFamily="18" charset="0"/>
                                  </a:rPr>
                                </m:ctrlPr>
                              </m:sSubPr>
                              <m:e>
                                <m:r>
                                  <a:rPr lang="en-US" sz="2400" b="1" i="1" smtClean="0">
                                    <a:latin typeface="Cambria Math" panose="02040503050406030204" pitchFamily="18" charset="0"/>
                                    <a:ea typeface="Cambria Math" panose="02040503050406030204" pitchFamily="18" charset="0"/>
                                  </a:rPr>
                                  <m:t>𝑩</m:t>
                                </m:r>
                              </m:e>
                              <m:sub>
                                <m:r>
                                  <a:rPr lang="en-US" sz="2400" b="0" i="1" smtClean="0">
                                    <a:latin typeface="Cambria Math" panose="02040503050406030204" pitchFamily="18" charset="0"/>
                                    <a:ea typeface="Cambria Math" panose="02040503050406030204" pitchFamily="18" charset="0"/>
                                  </a:rPr>
                                  <m:t>𝑒</m:t>
                                </m:r>
                              </m:sub>
                            </m:sSub>
                            <m:d>
                              <m:dPr>
                                <m:ctrlPr>
                                  <a:rPr lang="en-US" sz="2400" b="0" i="1" smtClean="0">
                                    <a:latin typeface="Cambria Math" panose="02040503050406030204" pitchFamily="18" charset="0"/>
                                    <a:ea typeface="Cambria Math" panose="02040503050406030204" pitchFamily="18" charset="0"/>
                                  </a:rPr>
                                </m:ctrlPr>
                              </m:dPr>
                              <m:e>
                                <m:r>
                                  <a:rPr lang="en-US" sz="2400" b="1" i="1" smtClean="0">
                                    <a:latin typeface="Cambria Math" panose="02040503050406030204" pitchFamily="18" charset="0"/>
                                    <a:ea typeface="Cambria Math" panose="02040503050406030204" pitchFamily="18" charset="0"/>
                                  </a:rPr>
                                  <m:t>𝒓</m:t>
                                </m:r>
                              </m:e>
                            </m:d>
                            <m:r>
                              <a:rPr lang="en-US" sz="2400" b="0" i="1" smtClean="0">
                                <a:latin typeface="Cambria Math" panose="02040503050406030204" pitchFamily="18" charset="0"/>
                                <a:ea typeface="Cambria Math" panose="02040503050406030204" pitchFamily="18" charset="0"/>
                              </a:rPr>
                              <m:t>⋅</m:t>
                            </m:r>
                            <m:sSubSup>
                              <m:sSubSupPr>
                                <m:ctrlPr>
                                  <a:rPr lang="en-US" sz="2400" b="0" i="1" smtClean="0">
                                    <a:latin typeface="Cambria Math" panose="02040503050406030204" pitchFamily="18" charset="0"/>
                                    <a:ea typeface="Cambria Math" panose="02040503050406030204" pitchFamily="18" charset="0"/>
                                  </a:rPr>
                                </m:ctrlPr>
                              </m:sSubSupPr>
                              <m:e>
                                <m:r>
                                  <a:rPr lang="en-US" sz="2400" b="1" i="1" smtClean="0">
                                    <a:latin typeface="Cambria Math" panose="02040503050406030204" pitchFamily="18" charset="0"/>
                                    <a:ea typeface="Cambria Math" panose="02040503050406030204" pitchFamily="18" charset="0"/>
                                  </a:rPr>
                                  <m:t>𝑬</m:t>
                                </m:r>
                              </m:e>
                              <m:sub>
                                <m:r>
                                  <a:rPr lang="en-US" sz="2400" b="1" i="1" smtClean="0">
                                    <a:latin typeface="Cambria Math" panose="02040503050406030204" pitchFamily="18" charset="0"/>
                                    <a:ea typeface="Cambria Math" panose="02040503050406030204" pitchFamily="18" charset="0"/>
                                  </a:rPr>
                                  <m:t>𝒌</m:t>
                                </m:r>
                              </m:sub>
                              <m:sup>
                                <m:r>
                                  <a:rPr lang="en-US" sz="2400" b="0" i="1" smtClean="0">
                                    <a:latin typeface="Cambria Math" panose="02040503050406030204" pitchFamily="18" charset="0"/>
                                    <a:ea typeface="Cambria Math" panose="02040503050406030204" pitchFamily="18" charset="0"/>
                                  </a:rPr>
                                  <m:t>∗</m:t>
                                </m:r>
                              </m:sup>
                            </m:sSubSup>
                            <m:r>
                              <a:rPr lang="en-US" sz="2400" b="0" i="1" smtClean="0">
                                <a:latin typeface="Cambria Math" panose="02040503050406030204" pitchFamily="18" charset="0"/>
                                <a:ea typeface="Cambria Math" panose="02040503050406030204" pitchFamily="18" charset="0"/>
                              </a:rPr>
                              <m:t>(</m:t>
                            </m:r>
                            <m:r>
                              <a:rPr lang="en-US" sz="2400" b="1" i="1" smtClean="0">
                                <a:latin typeface="Cambria Math" panose="02040503050406030204" pitchFamily="18" charset="0"/>
                                <a:ea typeface="Cambria Math" panose="02040503050406030204" pitchFamily="18" charset="0"/>
                              </a:rPr>
                              <m:t>𝒓</m:t>
                            </m:r>
                            <m:r>
                              <a:rPr lang="en-US" sz="2400" b="0" i="1" smtClean="0">
                                <a:latin typeface="Cambria Math" panose="02040503050406030204" pitchFamily="18" charset="0"/>
                                <a:ea typeface="Cambria Math" panose="02040503050406030204" pitchFamily="18" charset="0"/>
                              </a:rPr>
                              <m:t>)</m:t>
                            </m:r>
                          </m:e>
                        </m:nary>
                        <m:groupChr>
                          <m:groupChrPr>
                            <m:chr m:val="→"/>
                            <m:vertJc m:val="bot"/>
                            <m:ctrlPr>
                              <a:rPr lang="en-US" sz="2400" b="0" i="1" smtClean="0">
                                <a:latin typeface="Cambria Math" panose="02040503050406030204" pitchFamily="18" charset="0"/>
                                <a:ea typeface="Cambria Math" panose="02040503050406030204" pitchFamily="18" charset="0"/>
                              </a:rPr>
                            </m:ctrlPr>
                          </m:groupChrPr>
                          <m:e>
                            <m:eqArr>
                              <m:eqArrPr>
                                <m:ctrlPr>
                                  <a:rPr lang="en-US" sz="2400" b="1" i="1" smtClean="0">
                                    <a:latin typeface="Cambria Math" panose="02040503050406030204" pitchFamily="18" charset="0"/>
                                    <a:ea typeface="Cambria Math" panose="02040503050406030204" pitchFamily="18" charset="0"/>
                                  </a:rPr>
                                </m:ctrlPr>
                              </m:eqArrPr>
                              <m:e>
                                <m:r>
                                  <m:rPr>
                                    <m:brk m:alnAt="2"/>
                                  </m:rPr>
                                  <a:rPr lang="en-US" sz="2400" b="1" i="1" smtClean="0">
                                    <a:latin typeface="Cambria Math" panose="02040503050406030204" pitchFamily="18" charset="0"/>
                                    <a:ea typeface="Cambria Math" panose="02040503050406030204" pitchFamily="18" charset="0"/>
                                  </a:rPr>
                                  <m:t>𝒑</m:t>
                                </m:r>
                                <m:r>
                                  <a:rPr lang="en-US" sz="2400" b="0" i="1" smtClean="0">
                                    <a:latin typeface="Cambria Math" panose="02040503050406030204" pitchFamily="18" charset="0"/>
                                    <a:ea typeface="Cambria Math" panose="02040503050406030204" pitchFamily="18" charset="0"/>
                                  </a:rPr>
                                  <m:t>→0</m:t>
                                </m:r>
                              </m:e>
                              <m:e>
                                <m:r>
                                  <a:rPr lang="en-US" sz="2400" b="0" i="1" smtClean="0">
                                    <a:latin typeface="Cambria Math" panose="02040503050406030204" pitchFamily="18" charset="0"/>
                                    <a:ea typeface="Cambria Math" panose="02040503050406030204" pitchFamily="18" charset="0"/>
                                  </a:rPr>
                                  <m:t>1</m:t>
                                </m:r>
                                <m:r>
                                  <a:rPr lang="en-US" sz="2400" b="0" i="1" smtClean="0">
                                    <a:latin typeface="Cambria Math" panose="02040503050406030204" pitchFamily="18" charset="0"/>
                                    <a:ea typeface="Cambria Math" panose="02040503050406030204" pitchFamily="18" charset="0"/>
                                  </a:rPr>
                                  <m:t>𝐷</m:t>
                                </m:r>
                                <m:r>
                                  <a:rPr lang="en-US" sz="2400" b="0" i="1" smtClean="0">
                                    <a:latin typeface="Cambria Math" panose="02040503050406030204" pitchFamily="18" charset="0"/>
                                    <a:ea typeface="Cambria Math" panose="02040503050406030204" pitchFamily="18" charset="0"/>
                                  </a:rPr>
                                  <m:t> </m:t>
                                </m:r>
                                <m:r>
                                  <m:rPr>
                                    <m:sty m:val="p"/>
                                  </m:rPr>
                                  <a:rPr lang="en-US" sz="2400" b="0" i="0" smtClean="0">
                                    <a:latin typeface="Cambria Math" panose="02040503050406030204" pitchFamily="18" charset="0"/>
                                    <a:ea typeface="Cambria Math" panose="02040503050406030204" pitchFamily="18" charset="0"/>
                                  </a:rPr>
                                  <m:t>approx</m:t>
                                </m:r>
                              </m:e>
                            </m:eqArr>
                          </m:e>
                        </m:groupChr>
                        <m:r>
                          <a:rPr lang="en-US" sz="2400" b="0" i="1" smtClean="0">
                            <a:latin typeface="Cambria Math" panose="02040503050406030204" pitchFamily="18" charset="0"/>
                            <a:ea typeface="Cambria Math" panose="02040503050406030204" pitchFamily="18" charset="0"/>
                          </a:rPr>
                          <m:t>  </m:t>
                        </m:r>
                        <m:f>
                          <m:fPr>
                            <m:ctrlPr>
                              <a:rPr lang="en-US" sz="2400" b="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1</m:t>
                            </m:r>
                          </m:num>
                          <m:den>
                            <m:r>
                              <a:rPr lang="en-US" sz="2400" b="0" i="1" smtClean="0">
                                <a:latin typeface="Cambria Math" panose="02040503050406030204" pitchFamily="18" charset="0"/>
                                <a:ea typeface="Cambria Math" panose="02040503050406030204" pitchFamily="18" charset="0"/>
                              </a:rPr>
                              <m:t>𝐿</m:t>
                            </m:r>
                          </m:den>
                        </m:f>
                        <m:nary>
                          <m:naryPr>
                            <m:limLoc m:val="undOvr"/>
                            <m:subHide m:val="on"/>
                            <m:supHide m:val="on"/>
                            <m:ctrlPr>
                              <a:rPr lang="en-US" sz="2400" b="0" i="1" smtClean="0">
                                <a:latin typeface="Cambria Math" panose="02040503050406030204" pitchFamily="18" charset="0"/>
                                <a:ea typeface="Cambria Math" panose="02040503050406030204" pitchFamily="18" charset="0"/>
                              </a:rPr>
                            </m:ctrlPr>
                          </m:naryPr>
                          <m:sub/>
                          <m:sup/>
                          <m:e>
                            <m:r>
                              <a:rPr lang="en-US" sz="2400" b="0" i="1" smtClean="0">
                                <a:latin typeface="Cambria Math" panose="02040503050406030204" pitchFamily="18" charset="0"/>
                                <a:ea typeface="Cambria Math" panose="02040503050406030204" pitchFamily="18" charset="0"/>
                              </a:rPr>
                              <m:t>𝑑𝑧</m:t>
                            </m:r>
                            <m:r>
                              <a:rPr lang="en-US" sz="2400" b="0" i="1" smtClean="0">
                                <a:latin typeface="Cambria Math" panose="02040503050406030204" pitchFamily="18" charset="0"/>
                                <a:ea typeface="Cambria Math" panose="02040503050406030204" pitchFamily="18" charset="0"/>
                              </a:rPr>
                              <m:t>  </m:t>
                            </m:r>
                            <m:sSub>
                              <m:sSubPr>
                                <m:ctrlPr>
                                  <a:rPr lang="en-US" sz="2400" b="0" i="1" smtClean="0">
                                    <a:latin typeface="Cambria Math" panose="02040503050406030204" pitchFamily="18" charset="0"/>
                                    <a:ea typeface="Cambria Math" panose="02040503050406030204" pitchFamily="18" charset="0"/>
                                  </a:rPr>
                                </m:ctrlPr>
                              </m:sSubPr>
                              <m:e>
                                <m:r>
                                  <a:rPr lang="en-US" sz="2400" b="1" i="1" smtClean="0">
                                    <a:latin typeface="Cambria Math" panose="02040503050406030204" pitchFamily="18" charset="0"/>
                                    <a:ea typeface="Cambria Math" panose="02040503050406030204" pitchFamily="18" charset="0"/>
                                  </a:rPr>
                                  <m:t>𝑩</m:t>
                                </m:r>
                              </m:e>
                              <m:sub>
                                <m:r>
                                  <a:rPr lang="en-US" sz="2400" b="0" i="1" smtClean="0">
                                    <a:latin typeface="Cambria Math" panose="02040503050406030204" pitchFamily="18" charset="0"/>
                                    <a:ea typeface="Cambria Math" panose="02040503050406030204" pitchFamily="18" charset="0"/>
                                  </a:rPr>
                                  <m:t>𝑒</m:t>
                                </m:r>
                              </m:sub>
                            </m:sSub>
                            <m:d>
                              <m:dPr>
                                <m:ctrlPr>
                                  <a:rPr lang="en-US" sz="2400" b="0" i="1" smtClean="0">
                                    <a:latin typeface="Cambria Math" panose="02040503050406030204" pitchFamily="18" charset="0"/>
                                    <a:ea typeface="Cambria Math" panose="02040503050406030204" pitchFamily="18" charset="0"/>
                                  </a:rPr>
                                </m:ctrlPr>
                              </m:dPr>
                              <m:e>
                                <m:r>
                                  <a:rPr lang="en-US" sz="2400" b="1" i="1" smtClean="0">
                                    <a:latin typeface="Cambria Math" panose="02040503050406030204" pitchFamily="18" charset="0"/>
                                    <a:ea typeface="Cambria Math" panose="02040503050406030204" pitchFamily="18" charset="0"/>
                                  </a:rPr>
                                  <m:t>𝒓</m:t>
                                </m:r>
                              </m:e>
                            </m:d>
                            <m:r>
                              <a:rPr lang="en-US" sz="2400" b="0" i="1" smtClean="0">
                                <a:latin typeface="Cambria Math" panose="02040503050406030204" pitchFamily="18" charset="0"/>
                                <a:ea typeface="Cambria Math" panose="02040503050406030204" pitchFamily="18" charset="0"/>
                              </a:rPr>
                              <m:t>⋅</m:t>
                            </m:r>
                            <m:sSubSup>
                              <m:sSubSupPr>
                                <m:ctrlPr>
                                  <a:rPr lang="en-US" sz="2400" b="0" i="1" smtClean="0">
                                    <a:latin typeface="Cambria Math" panose="02040503050406030204" pitchFamily="18" charset="0"/>
                                    <a:ea typeface="Cambria Math" panose="02040503050406030204" pitchFamily="18" charset="0"/>
                                  </a:rPr>
                                </m:ctrlPr>
                              </m:sSubSupPr>
                              <m:e>
                                <m:r>
                                  <a:rPr lang="en-US" sz="2400" b="1" i="1" smtClean="0">
                                    <a:latin typeface="Cambria Math" panose="02040503050406030204" pitchFamily="18" charset="0"/>
                                    <a:ea typeface="Cambria Math" panose="02040503050406030204" pitchFamily="18" charset="0"/>
                                  </a:rPr>
                                  <m:t>𝑬</m:t>
                                </m:r>
                              </m:e>
                              <m:sub>
                                <m:r>
                                  <a:rPr lang="en-US" sz="2400" b="1" i="1" smtClean="0">
                                    <a:latin typeface="Cambria Math" panose="02040503050406030204" pitchFamily="18" charset="0"/>
                                    <a:ea typeface="Cambria Math" panose="02040503050406030204" pitchFamily="18" charset="0"/>
                                  </a:rPr>
                                  <m:t>𝒌</m:t>
                                </m:r>
                              </m:sub>
                              <m:sup>
                                <m:r>
                                  <a:rPr lang="en-US" sz="2400" b="0" i="1" smtClean="0">
                                    <a:latin typeface="Cambria Math" panose="02040503050406030204" pitchFamily="18" charset="0"/>
                                    <a:ea typeface="Cambria Math" panose="02040503050406030204" pitchFamily="18" charset="0"/>
                                  </a:rPr>
                                  <m:t>∗</m:t>
                                </m:r>
                              </m:sup>
                            </m:sSubSup>
                            <m:d>
                              <m:dPr>
                                <m:ctrlPr>
                                  <a:rPr lang="en-US" sz="2400" b="0" i="1" smtClean="0">
                                    <a:latin typeface="Cambria Math" panose="02040503050406030204" pitchFamily="18" charset="0"/>
                                    <a:ea typeface="Cambria Math" panose="02040503050406030204" pitchFamily="18" charset="0"/>
                                  </a:rPr>
                                </m:ctrlPr>
                              </m:dPr>
                              <m:e>
                                <m:r>
                                  <a:rPr lang="en-US" sz="2400" b="1" i="1" smtClean="0">
                                    <a:latin typeface="Cambria Math" panose="02040503050406030204" pitchFamily="18" charset="0"/>
                                    <a:ea typeface="Cambria Math" panose="02040503050406030204" pitchFamily="18" charset="0"/>
                                  </a:rPr>
                                  <m:t>𝒓</m:t>
                                </m:r>
                              </m:e>
                            </m:d>
                          </m:e>
                        </m:nary>
                      </m:oMath>
                    </m:oMathPara>
                  </a14:m>
                  <a:endParaRPr lang="en-US" sz="2400" dirty="0"/>
                </a:p>
              </p:txBody>
            </p:sp>
          </mc:Choice>
          <mc:Fallback xmlns="">
            <p:sp>
              <p:nvSpPr>
                <p:cNvPr id="3" name="TextBox 2">
                  <a:extLst>
                    <a:ext uri="{FF2B5EF4-FFF2-40B4-BE49-F238E27FC236}">
                      <a16:creationId xmlns:a16="http://schemas.microsoft.com/office/drawing/2014/main" id="{EB5E9B4E-36B8-0E0A-90FF-6DAE4451260E}"/>
                    </a:ext>
                  </a:extLst>
                </p:cNvPr>
                <p:cNvSpPr txBox="1">
                  <a:spLocks noRot="1" noChangeAspect="1" noMove="1" noResize="1" noEditPoints="1" noAdjustHandles="1" noChangeArrowheads="1" noChangeShapeType="1" noTextEdit="1"/>
                </p:cNvSpPr>
                <p:nvPr/>
              </p:nvSpPr>
              <p:spPr>
                <a:xfrm>
                  <a:off x="-435348" y="965400"/>
                  <a:ext cx="11502887" cy="1186800"/>
                </a:xfrm>
                <a:prstGeom prst="rect">
                  <a:avLst/>
                </a:prstGeom>
                <a:blipFill>
                  <a:blip r:embed="rId8"/>
                  <a:stretch>
                    <a:fillRect t="-112632" b="-171579"/>
                  </a:stretch>
                </a:blipFill>
              </p:spPr>
              <p:txBody>
                <a:bodyPr/>
                <a:lstStyle/>
                <a:p>
                  <a:r>
                    <a:rPr lang="en-US">
                      <a:noFill/>
                    </a:rPr>
                    <a:t> </a:t>
                  </a:r>
                </a:p>
              </p:txBody>
            </p:sp>
          </mc:Fallback>
        </mc:AlternateContent>
        <p:sp>
          <p:nvSpPr>
            <p:cNvPr id="9" name="Right Brace 8">
              <a:extLst>
                <a:ext uri="{FF2B5EF4-FFF2-40B4-BE49-F238E27FC236}">
                  <a16:creationId xmlns:a16="http://schemas.microsoft.com/office/drawing/2014/main" id="{3FE808CC-921D-6053-DBE7-E468B087D399}"/>
                </a:ext>
              </a:extLst>
            </p:cNvPr>
            <p:cNvSpPr/>
            <p:nvPr/>
          </p:nvSpPr>
          <p:spPr>
            <a:xfrm rot="5400000">
              <a:off x="7062042" y="1007262"/>
              <a:ext cx="385857" cy="2531165"/>
            </a:xfrm>
            <a:prstGeom prst="rightBrace">
              <a:avLst/>
            </a:prstGeom>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Right Brace 15">
              <a:extLst>
                <a:ext uri="{FF2B5EF4-FFF2-40B4-BE49-F238E27FC236}">
                  <a16:creationId xmlns:a16="http://schemas.microsoft.com/office/drawing/2014/main" id="{F173C613-F55A-2449-44C0-6B3800EDA765}"/>
                </a:ext>
              </a:extLst>
            </p:cNvPr>
            <p:cNvSpPr/>
            <p:nvPr/>
          </p:nvSpPr>
          <p:spPr>
            <a:xfrm rot="5400000">
              <a:off x="7326205" y="2639235"/>
              <a:ext cx="385857" cy="1289605"/>
            </a:xfrm>
            <a:prstGeom prst="rightBrace">
              <a:avLst/>
            </a:prstGeom>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888BC7C6-E365-559D-FEC7-14477434F071}"/>
                    </a:ext>
                  </a:extLst>
                </p:cNvPr>
                <p:cNvSpPr txBox="1"/>
                <p:nvPr/>
              </p:nvSpPr>
              <p:spPr>
                <a:xfrm>
                  <a:off x="7313624" y="3479417"/>
                  <a:ext cx="3671390" cy="738664"/>
                </a:xfrm>
                <a:prstGeom prst="rect">
                  <a:avLst/>
                </a:prstGeom>
                <a:noFill/>
              </p:spPr>
              <p:txBody>
                <a:bodyPr wrap="none" lIns="0" tIns="0" rIns="0" bIns="0" rtlCol="0">
                  <a:spAutoFit/>
                </a:bodyPr>
                <a:lstStyle/>
                <a:p>
                  <a14:m>
                    <m:oMath xmlns:m="http://schemas.openxmlformats.org/officeDocument/2006/math">
                      <m:r>
                        <a:rPr lang="en-US" sz="2400" i="1" smtClean="0">
                          <a:latin typeface="Cambria Math" panose="02040503050406030204" pitchFamily="18" charset="0"/>
                          <a:ea typeface="Cambria Math" panose="02040503050406030204" pitchFamily="18" charset="0"/>
                        </a:rPr>
                        <m:t>≡</m:t>
                      </m:r>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𝛽</m:t>
                          </m:r>
                        </m:e>
                        <m:sub>
                          <m:r>
                            <a:rPr lang="en-US" sz="2400" b="0" i="1" smtClean="0">
                              <a:latin typeface="Cambria Math" panose="02040503050406030204" pitchFamily="18" charset="0"/>
                              <a:ea typeface="Cambria Math" panose="02040503050406030204" pitchFamily="18" charset="0"/>
                            </a:rPr>
                            <m:t>1</m:t>
                          </m:r>
                          <m:r>
                            <a:rPr lang="en-US" sz="2400" b="0" i="1" smtClean="0">
                              <a:latin typeface="Cambria Math" panose="02040503050406030204" pitchFamily="18" charset="0"/>
                              <a:ea typeface="Cambria Math" panose="02040503050406030204" pitchFamily="18" charset="0"/>
                            </a:rPr>
                            <m:t>𝐷</m:t>
                          </m:r>
                        </m:sub>
                      </m:sSub>
                      <m:r>
                        <a:rPr lang="en-US" sz="2400" b="0" i="1" smtClean="0">
                          <a:latin typeface="Cambria Math" panose="02040503050406030204" pitchFamily="18" charset="0"/>
                          <a:ea typeface="Cambria Math" panose="02040503050406030204" pitchFamily="18" charset="0"/>
                        </a:rPr>
                        <m:t> , </m:t>
                      </m:r>
                    </m:oMath>
                  </a14:m>
                  <a:r>
                    <a:rPr lang="en-US" sz="2400" dirty="0"/>
                    <a:t>“1D Boost-factor </a:t>
                  </a:r>
                </a:p>
                <a:p>
                  <a:r>
                    <a:rPr lang="en-US" sz="2400" dirty="0"/>
                    <a:t>	amplitude”</a:t>
                  </a:r>
                </a:p>
              </p:txBody>
            </p:sp>
          </mc:Choice>
          <mc:Fallback xmlns="">
            <p:sp>
              <p:nvSpPr>
                <p:cNvPr id="17" name="TextBox 16">
                  <a:extLst>
                    <a:ext uri="{FF2B5EF4-FFF2-40B4-BE49-F238E27FC236}">
                      <a16:creationId xmlns:a16="http://schemas.microsoft.com/office/drawing/2014/main" id="{888BC7C6-E365-559D-FEC7-14477434F071}"/>
                    </a:ext>
                  </a:extLst>
                </p:cNvPr>
                <p:cNvSpPr txBox="1">
                  <a:spLocks noRot="1" noChangeAspect="1" noMove="1" noResize="1" noEditPoints="1" noAdjustHandles="1" noChangeArrowheads="1" noChangeShapeType="1" noTextEdit="1"/>
                </p:cNvSpPr>
                <p:nvPr/>
              </p:nvSpPr>
              <p:spPr>
                <a:xfrm>
                  <a:off x="7313624" y="3479417"/>
                  <a:ext cx="3671390" cy="738664"/>
                </a:xfrm>
                <a:prstGeom prst="rect">
                  <a:avLst/>
                </a:prstGeom>
                <a:blipFill>
                  <a:blip r:embed="rId9"/>
                  <a:stretch>
                    <a:fillRect l="-2422" t="-13559" r="-4152" b="-23729"/>
                  </a:stretch>
                </a:blipFill>
              </p:spPr>
              <p:txBody>
                <a:bodyPr/>
                <a:lstStyle/>
                <a:p>
                  <a:r>
                    <a:rPr lang="en-US">
                      <a:noFill/>
                    </a:rPr>
                    <a:t> </a:t>
                  </a:r>
                </a:p>
              </p:txBody>
            </p:sp>
          </mc:Fallback>
        </mc:AlternateContent>
        <p:pic>
          <p:nvPicPr>
            <p:cNvPr id="26" name="Picture 25">
              <a:extLst>
                <a:ext uri="{FF2B5EF4-FFF2-40B4-BE49-F238E27FC236}">
                  <a16:creationId xmlns:a16="http://schemas.microsoft.com/office/drawing/2014/main" id="{BE4ADCAA-0932-5F96-472E-411C18856809}"/>
                </a:ext>
              </a:extLst>
            </p:cNvPr>
            <p:cNvPicPr>
              <a:picLocks noChangeAspect="1"/>
            </p:cNvPicPr>
            <p:nvPr/>
          </p:nvPicPr>
          <p:blipFill>
            <a:blip r:embed="rId10">
              <a:alphaModFix/>
            </a:blip>
            <a:srcRect t="63016" r="8354"/>
            <a:stretch>
              <a:fillRect/>
            </a:stretch>
          </p:blipFill>
          <p:spPr>
            <a:xfrm>
              <a:off x="5673438" y="4186227"/>
              <a:ext cx="6038628" cy="1721508"/>
            </a:xfrm>
            <a:prstGeom prst="rect">
              <a:avLst/>
            </a:prstGeom>
          </p:spPr>
        </p:pic>
      </p:grpSp>
      <p:sp>
        <p:nvSpPr>
          <p:cNvPr id="7" name="Rectangle 6">
            <a:extLst>
              <a:ext uri="{FF2B5EF4-FFF2-40B4-BE49-F238E27FC236}">
                <a16:creationId xmlns:a16="http://schemas.microsoft.com/office/drawing/2014/main" id="{1B9AA69E-3C77-0A33-B384-438F1B6CB319}"/>
              </a:ext>
            </a:extLst>
          </p:cNvPr>
          <p:cNvSpPr/>
          <p:nvPr/>
        </p:nvSpPr>
        <p:spPr>
          <a:xfrm>
            <a:off x="0" y="47966"/>
            <a:ext cx="12192000" cy="6858000"/>
          </a:xfrm>
          <a:prstGeom prst="rect">
            <a:avLst/>
          </a:prstGeom>
          <a:solidFill>
            <a:schemeClr val="bg1">
              <a:alpha val="57118"/>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diagram of a mode&#10;&#10;AI-generated content may be incorrect.">
            <a:extLst>
              <a:ext uri="{FF2B5EF4-FFF2-40B4-BE49-F238E27FC236}">
                <a16:creationId xmlns:a16="http://schemas.microsoft.com/office/drawing/2014/main" id="{250AD582-45DC-68EA-942B-AA22D5D6491C}"/>
              </a:ext>
            </a:extLst>
          </p:cNvPr>
          <p:cNvPicPr>
            <a:picLocks noChangeAspect="1"/>
          </p:cNvPicPr>
          <p:nvPr/>
        </p:nvPicPr>
        <p:blipFill>
          <a:blip r:embed="rId3"/>
          <a:stretch>
            <a:fillRect/>
          </a:stretch>
        </p:blipFill>
        <p:spPr>
          <a:xfrm>
            <a:off x="1093246" y="2422559"/>
            <a:ext cx="3186320" cy="2562195"/>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AA59CEA-A0F8-19B2-1572-0F7D3ABFFF56}"/>
                  </a:ext>
                </a:extLst>
              </p:cNvPr>
              <p:cNvSpPr txBox="1"/>
              <p:nvPr/>
            </p:nvSpPr>
            <p:spPr>
              <a:xfrm>
                <a:off x="3037166" y="4656974"/>
                <a:ext cx="1624163" cy="276999"/>
              </a:xfrm>
              <a:prstGeom prst="rect">
                <a:avLst/>
              </a:prstGeom>
              <a:noFill/>
            </p:spPr>
            <p:txBody>
              <a:bodyPr wrap="none" lIns="0" tIns="0" rIns="0" bIns="0" rtlCol="0">
                <a:spAutoFit/>
              </a:bodyPr>
              <a:lstStyle/>
              <a:p>
                <a14:m>
                  <m:oMath xmlns:m="http://schemas.openxmlformats.org/officeDocument/2006/math">
                    <m:r>
                      <a:rPr lang="en-US" i="1" smtClean="0">
                        <a:latin typeface="Cambria Math" panose="02040503050406030204" pitchFamily="18" charset="0"/>
                      </a:rPr>
                      <m:t>~</m:t>
                    </m:r>
                    <m:r>
                      <a:rPr lang="en-US" b="0" i="1" smtClean="0">
                        <a:latin typeface="Cambria Math" panose="02040503050406030204" pitchFamily="18" charset="0"/>
                      </a:rPr>
                      <m:t>0.85</m:t>
                    </m:r>
                  </m:oMath>
                </a14:m>
                <a:r>
                  <a:rPr lang="en-US" dirty="0"/>
                  <a:t> (in power)</a:t>
                </a:r>
              </a:p>
            </p:txBody>
          </p:sp>
        </mc:Choice>
        <mc:Fallback xmlns="">
          <p:sp>
            <p:nvSpPr>
              <p:cNvPr id="10" name="TextBox 9">
                <a:extLst>
                  <a:ext uri="{FF2B5EF4-FFF2-40B4-BE49-F238E27FC236}">
                    <a16:creationId xmlns:a16="http://schemas.microsoft.com/office/drawing/2014/main" id="{0AA59CEA-A0F8-19B2-1572-0F7D3ABFFF56}"/>
                  </a:ext>
                </a:extLst>
              </p:cNvPr>
              <p:cNvSpPr txBox="1">
                <a:spLocks noRot="1" noChangeAspect="1" noMove="1" noResize="1" noEditPoints="1" noAdjustHandles="1" noChangeArrowheads="1" noChangeShapeType="1" noTextEdit="1"/>
              </p:cNvSpPr>
              <p:nvPr/>
            </p:nvSpPr>
            <p:spPr>
              <a:xfrm>
                <a:off x="3037166" y="4656974"/>
                <a:ext cx="1624163" cy="276999"/>
              </a:xfrm>
              <a:prstGeom prst="rect">
                <a:avLst/>
              </a:prstGeom>
              <a:blipFill>
                <a:blip r:embed="rId11"/>
                <a:stretch>
                  <a:fillRect l="-3101" t="-26087" r="-6977" b="-478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1BE829E-0D86-CA7F-A0F5-320024F36E92}"/>
                  </a:ext>
                </a:extLst>
              </p:cNvPr>
              <p:cNvSpPr txBox="1"/>
              <p:nvPr/>
            </p:nvSpPr>
            <p:spPr>
              <a:xfrm>
                <a:off x="730322" y="5279263"/>
                <a:ext cx="2626040" cy="7515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400" b="0" i="1" smtClean="0">
                              <a:latin typeface="Cambria Math" panose="02040503050406030204" pitchFamily="18" charset="0"/>
                            </a:rPr>
                          </m:ctrlPr>
                        </m:sSupPr>
                        <m:e>
                          <m:d>
                            <m:dPr>
                              <m:begChr m:val="|"/>
                              <m:endChr m:val="|"/>
                              <m:ctrlPr>
                                <a:rPr lang="en-US" sz="2400" b="0" i="1" smtClean="0">
                                  <a:latin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ℳ</m:t>
                              </m:r>
                            </m:e>
                          </m:d>
                        </m:e>
                        <m:sup>
                          <m:r>
                            <a:rPr lang="en-US" sz="2400" b="0" i="1" smtClean="0">
                              <a:latin typeface="Cambria Math" panose="02040503050406030204" pitchFamily="18" charset="0"/>
                            </a:rPr>
                            <m:t>2</m:t>
                          </m:r>
                        </m:sup>
                      </m:sSup>
                      <m:r>
                        <a:rPr lang="en-US" sz="2400" b="0" i="1" smtClean="0">
                          <a:latin typeface="Cambria Math" panose="02040503050406030204" pitchFamily="18" charset="0"/>
                          <a:ea typeface="Cambria Math" panose="02040503050406030204" pitchFamily="18" charset="0"/>
                        </a:rPr>
                        <m:t>= </m:t>
                      </m:r>
                      <m:f>
                        <m:fPr>
                          <m:ctrlPr>
                            <a:rPr lang="en-US" sz="2400" b="0" i="1" smtClean="0">
                              <a:latin typeface="Cambria Math" panose="02040503050406030204" pitchFamily="18" charset="0"/>
                              <a:ea typeface="Cambria Math" panose="02040503050406030204" pitchFamily="18" charset="0"/>
                            </a:rPr>
                          </m:ctrlPr>
                        </m:fPr>
                        <m:num>
                          <m:sSubSup>
                            <m:sSubSupPr>
                              <m:ctrlPr>
                                <a:rPr lang="en-US" sz="2400" b="0" i="1" smtClean="0">
                                  <a:latin typeface="Cambria Math" panose="02040503050406030204" pitchFamily="18" charset="0"/>
                                  <a:ea typeface="Cambria Math" panose="02040503050406030204" pitchFamily="18" charset="0"/>
                                </a:rPr>
                              </m:ctrlPr>
                            </m:sSubSupPr>
                            <m:e>
                              <m:r>
                                <a:rPr lang="en-US" sz="2400" b="0" i="1" smtClean="0">
                                  <a:latin typeface="Cambria Math" panose="02040503050406030204" pitchFamily="18" charset="0"/>
                                  <a:ea typeface="Cambria Math" panose="02040503050406030204" pitchFamily="18" charset="0"/>
                                </a:rPr>
                                <m:t>𝑔</m:t>
                              </m:r>
                            </m:e>
                            <m:sub>
                              <m:r>
                                <a:rPr lang="en-US" sz="2400" b="0" i="1" smtClean="0">
                                  <a:latin typeface="Cambria Math" panose="02040503050406030204" pitchFamily="18" charset="0"/>
                                  <a:ea typeface="Cambria Math" panose="02040503050406030204" pitchFamily="18" charset="0"/>
                                </a:rPr>
                                <m:t>𝑎</m:t>
                              </m:r>
                              <m:r>
                                <a:rPr lang="en-US" sz="2400" b="0" i="1" smtClean="0">
                                  <a:latin typeface="Cambria Math" panose="02040503050406030204" pitchFamily="18" charset="0"/>
                                  <a:ea typeface="Cambria Math" panose="02040503050406030204" pitchFamily="18" charset="0"/>
                                </a:rPr>
                                <m:t>𝛾</m:t>
                              </m:r>
                            </m:sub>
                            <m:sup>
                              <m:r>
                                <a:rPr lang="en-US" sz="2400" b="0" i="1" smtClean="0">
                                  <a:latin typeface="Cambria Math" panose="02040503050406030204" pitchFamily="18" charset="0"/>
                                  <a:ea typeface="Cambria Math" panose="02040503050406030204" pitchFamily="18" charset="0"/>
                                </a:rPr>
                                <m:t>2</m:t>
                              </m:r>
                            </m:sup>
                          </m:sSubSup>
                        </m:num>
                        <m:den>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𝜔</m:t>
                              </m:r>
                            </m:e>
                            <m:sup>
                              <m:r>
                                <a:rPr lang="en-US" sz="2400" b="0" i="1" smtClean="0">
                                  <a:latin typeface="Cambria Math" panose="02040503050406030204" pitchFamily="18" charset="0"/>
                                  <a:ea typeface="Cambria Math" panose="02040503050406030204" pitchFamily="18" charset="0"/>
                                </a:rPr>
                                <m:t>2</m:t>
                              </m:r>
                            </m:sup>
                          </m:sSup>
                        </m:den>
                      </m:f>
                      <m:sSubSup>
                        <m:sSubSupPr>
                          <m:ctrlPr>
                            <a:rPr lang="en-US" sz="2400" b="0" i="1" smtClean="0">
                              <a:latin typeface="Cambria Math" panose="02040503050406030204" pitchFamily="18" charset="0"/>
                              <a:ea typeface="Cambria Math" panose="02040503050406030204" pitchFamily="18" charset="0"/>
                            </a:rPr>
                          </m:ctrlPr>
                        </m:sSubSupPr>
                        <m:e>
                          <m:r>
                            <a:rPr lang="en-US" sz="2400" b="0" i="1" smtClean="0">
                              <a:latin typeface="Cambria Math" panose="02040503050406030204" pitchFamily="18" charset="0"/>
                              <a:ea typeface="Cambria Math" panose="02040503050406030204" pitchFamily="18" charset="0"/>
                            </a:rPr>
                            <m:t>𝐵</m:t>
                          </m:r>
                        </m:e>
                        <m:sub>
                          <m:r>
                            <a:rPr lang="en-US" sz="2400" b="0" i="1" smtClean="0">
                              <a:latin typeface="Cambria Math" panose="02040503050406030204" pitchFamily="18" charset="0"/>
                              <a:ea typeface="Cambria Math" panose="02040503050406030204" pitchFamily="18" charset="0"/>
                            </a:rPr>
                            <m:t>𝑒</m:t>
                          </m:r>
                        </m:sub>
                        <m:sup>
                          <m:r>
                            <a:rPr lang="en-US" sz="2400" b="0" i="1" smtClean="0">
                              <a:latin typeface="Cambria Math" panose="02040503050406030204" pitchFamily="18" charset="0"/>
                              <a:ea typeface="Cambria Math" panose="02040503050406030204" pitchFamily="18" charset="0"/>
                            </a:rPr>
                            <m:t>2</m:t>
                          </m:r>
                        </m:sup>
                      </m:sSubSup>
                      <m:sSup>
                        <m:sSupPr>
                          <m:ctrlPr>
                            <a:rPr lang="en-US" sz="2400" b="0" i="1" smtClean="0">
                              <a:latin typeface="Cambria Math" panose="02040503050406030204" pitchFamily="18" charset="0"/>
                              <a:ea typeface="Cambria Math" panose="02040503050406030204" pitchFamily="18" charset="0"/>
                            </a:rPr>
                          </m:ctrlPr>
                        </m:sSupPr>
                        <m:e>
                          <m:d>
                            <m:dPr>
                              <m:begChr m:val="|"/>
                              <m:endChr m:val="|"/>
                              <m:ctrlPr>
                                <a:rPr lang="en-US" sz="2400" b="0" i="1" smtClean="0">
                                  <a:latin typeface="Cambria Math" panose="02040503050406030204" pitchFamily="18"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𝛽</m:t>
                              </m:r>
                            </m:e>
                          </m:d>
                        </m:e>
                        <m:sup>
                          <m:r>
                            <a:rPr lang="en-US" sz="2400" b="0" i="1" smtClean="0">
                              <a:latin typeface="Cambria Math" panose="02040503050406030204" pitchFamily="18" charset="0"/>
                              <a:ea typeface="Cambria Math" panose="02040503050406030204" pitchFamily="18" charset="0"/>
                            </a:rPr>
                            <m:t>2</m:t>
                          </m:r>
                        </m:sup>
                      </m:sSup>
                    </m:oMath>
                  </m:oMathPara>
                </a14:m>
                <a:endParaRPr lang="en-US" sz="2400" dirty="0"/>
              </a:p>
            </p:txBody>
          </p:sp>
        </mc:Choice>
        <mc:Fallback xmlns="">
          <p:sp>
            <p:nvSpPr>
              <p:cNvPr id="11" name="TextBox 10">
                <a:extLst>
                  <a:ext uri="{FF2B5EF4-FFF2-40B4-BE49-F238E27FC236}">
                    <a16:creationId xmlns:a16="http://schemas.microsoft.com/office/drawing/2014/main" id="{01BE829E-0D86-CA7F-A0F5-320024F36E92}"/>
                  </a:ext>
                </a:extLst>
              </p:cNvPr>
              <p:cNvSpPr txBox="1">
                <a:spLocks noRot="1" noChangeAspect="1" noMove="1" noResize="1" noEditPoints="1" noAdjustHandles="1" noChangeArrowheads="1" noChangeShapeType="1" noTextEdit="1"/>
              </p:cNvSpPr>
              <p:nvPr/>
            </p:nvSpPr>
            <p:spPr>
              <a:xfrm>
                <a:off x="730322" y="5279263"/>
                <a:ext cx="2626040" cy="751552"/>
              </a:xfrm>
              <a:prstGeom prst="rect">
                <a:avLst/>
              </a:prstGeom>
              <a:blipFill>
                <a:blip r:embed="rId12"/>
                <a:stretch>
                  <a:fillRect r="-481" b="-8333"/>
                </a:stretch>
              </a:blipFill>
            </p:spPr>
            <p:txBody>
              <a:bodyPr/>
              <a:lstStyle/>
              <a:p>
                <a:r>
                  <a:rPr lang="en-US">
                    <a:noFill/>
                  </a:rPr>
                  <a:t> </a:t>
                </a:r>
              </a:p>
            </p:txBody>
          </p:sp>
        </mc:Fallback>
      </mc:AlternateContent>
      <p:cxnSp>
        <p:nvCxnSpPr>
          <p:cNvPr id="12" name="Elbow Connector 11">
            <a:extLst>
              <a:ext uri="{FF2B5EF4-FFF2-40B4-BE49-F238E27FC236}">
                <a16:creationId xmlns:a16="http://schemas.microsoft.com/office/drawing/2014/main" id="{030A1E4F-2943-3072-A9A0-751A35B583B3}"/>
              </a:ext>
            </a:extLst>
          </p:cNvPr>
          <p:cNvCxnSpPr/>
          <p:nvPr/>
        </p:nvCxnSpPr>
        <p:spPr>
          <a:xfrm>
            <a:off x="2975055" y="5956839"/>
            <a:ext cx="1060174" cy="280933"/>
          </a:xfrm>
          <a:prstGeom prst="bentConnector3">
            <a:avLst>
              <a:gd name="adj1" fmla="val 0"/>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A7C1D5DE-D424-FAF9-C4BC-CC12E8A85F31}"/>
                  </a:ext>
                </a:extLst>
              </p:cNvPr>
              <p:cNvSpPr txBox="1"/>
              <p:nvPr/>
            </p:nvSpPr>
            <p:spPr>
              <a:xfrm>
                <a:off x="4213302" y="5793991"/>
                <a:ext cx="5326603" cy="836191"/>
              </a:xfrm>
              <a:prstGeom prst="rect">
                <a:avLst/>
              </a:prstGeom>
              <a:noFill/>
            </p:spPr>
            <p:txBody>
              <a:bodyPr wrap="square" rtlCol="0">
                <a:spAutoFit/>
              </a:bodyPr>
              <a:lstStyle/>
              <a:p>
                <a:r>
                  <a:rPr lang="en-US" sz="2400" dirty="0"/>
                  <a:t>3D power boost factor, includes overlap, i.e., </a:t>
                </a:r>
                <a14:m>
                  <m:oMath xmlns:m="http://schemas.openxmlformats.org/officeDocument/2006/math">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𝛽</m:t>
                        </m:r>
                      </m:e>
                      <m:sup>
                        <m:r>
                          <a:rPr lang="en-US" sz="2400" b="0" i="1" smtClean="0">
                            <a:latin typeface="Cambria Math" panose="02040503050406030204" pitchFamily="18" charset="0"/>
                          </a:rPr>
                          <m:t>2</m:t>
                        </m:r>
                      </m:sup>
                    </m:sSup>
                    <m:r>
                      <a:rPr lang="en-US" sz="2400" b="0" i="1" smtClean="0">
                        <a:latin typeface="Cambria Math" panose="02040503050406030204" pitchFamily="18" charset="0"/>
                      </a:rPr>
                      <m:t>≈0.85×</m:t>
                    </m:r>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𝛽</m:t>
                        </m:r>
                      </m:e>
                      <m:sub>
                        <m:r>
                          <a:rPr lang="en-US" sz="2400" b="0" i="1" smtClean="0">
                            <a:latin typeface="Cambria Math" panose="02040503050406030204" pitchFamily="18" charset="0"/>
                          </a:rPr>
                          <m:t>1</m:t>
                        </m:r>
                        <m:r>
                          <a:rPr lang="en-US" sz="2400" b="0" i="1" smtClean="0">
                            <a:latin typeface="Cambria Math" panose="02040503050406030204" pitchFamily="18" charset="0"/>
                          </a:rPr>
                          <m:t>𝐷</m:t>
                        </m:r>
                      </m:sub>
                      <m:sup>
                        <m:r>
                          <a:rPr lang="en-US" sz="2400" b="0" i="1" smtClean="0">
                            <a:latin typeface="Cambria Math" panose="02040503050406030204" pitchFamily="18" charset="0"/>
                          </a:rPr>
                          <m:t>2</m:t>
                        </m:r>
                      </m:sup>
                    </m:sSubSup>
                  </m:oMath>
                </a14:m>
                <a:endParaRPr lang="en-US" sz="2400" dirty="0"/>
              </a:p>
            </p:txBody>
          </p:sp>
        </mc:Choice>
        <mc:Fallback xmlns="">
          <p:sp>
            <p:nvSpPr>
              <p:cNvPr id="13" name="TextBox 12">
                <a:extLst>
                  <a:ext uri="{FF2B5EF4-FFF2-40B4-BE49-F238E27FC236}">
                    <a16:creationId xmlns:a16="http://schemas.microsoft.com/office/drawing/2014/main" id="{A7C1D5DE-D424-FAF9-C4BC-CC12E8A85F31}"/>
                  </a:ext>
                </a:extLst>
              </p:cNvPr>
              <p:cNvSpPr txBox="1">
                <a:spLocks noRot="1" noChangeAspect="1" noMove="1" noResize="1" noEditPoints="1" noAdjustHandles="1" noChangeArrowheads="1" noChangeShapeType="1" noTextEdit="1"/>
              </p:cNvSpPr>
              <p:nvPr/>
            </p:nvSpPr>
            <p:spPr>
              <a:xfrm>
                <a:off x="4213302" y="5793991"/>
                <a:ext cx="5326603" cy="836191"/>
              </a:xfrm>
              <a:prstGeom prst="rect">
                <a:avLst/>
              </a:prstGeom>
              <a:blipFill>
                <a:blip r:embed="rId13"/>
                <a:stretch>
                  <a:fillRect l="-1663" t="-5970" b="-16418"/>
                </a:stretch>
              </a:blipFill>
            </p:spPr>
            <p:txBody>
              <a:bodyPr/>
              <a:lstStyle/>
              <a:p>
                <a:r>
                  <a:rPr lang="en-US">
                    <a:noFill/>
                  </a:rPr>
                  <a:t> </a:t>
                </a:r>
              </a:p>
            </p:txBody>
          </p:sp>
        </mc:Fallback>
      </mc:AlternateContent>
      <p:sp>
        <p:nvSpPr>
          <p:cNvPr id="15" name="Footer Placeholder 14">
            <a:extLst>
              <a:ext uri="{FF2B5EF4-FFF2-40B4-BE49-F238E27FC236}">
                <a16:creationId xmlns:a16="http://schemas.microsoft.com/office/drawing/2014/main" id="{DD06EA09-A56C-6F63-693D-014170A6632F}"/>
              </a:ext>
            </a:extLst>
          </p:cNvPr>
          <p:cNvSpPr>
            <a:spLocks noGrp="1"/>
          </p:cNvSpPr>
          <p:nvPr>
            <p:ph type="ftr" sz="quarter" idx="3"/>
          </p:nvPr>
        </p:nvSpPr>
        <p:spPr/>
        <p:txBody>
          <a:bodyPr/>
          <a:lstStyle/>
          <a:p>
            <a:r>
              <a:rPr lang="en-US" sz="1800" b="1">
                <a:solidFill>
                  <a:srgbClr val="FFB021"/>
                </a:solidFill>
                <a:latin typeface="Montserrat" pitchFamily="2" charset="0"/>
              </a:rPr>
              <a:t>Juan P.A. Maldonado </a:t>
            </a:r>
            <a:endParaRPr lang="en-US" dirty="0"/>
          </a:p>
        </p:txBody>
      </p:sp>
      <p:sp>
        <p:nvSpPr>
          <p:cNvPr id="19" name="Slide Number Placeholder 18">
            <a:extLst>
              <a:ext uri="{FF2B5EF4-FFF2-40B4-BE49-F238E27FC236}">
                <a16:creationId xmlns:a16="http://schemas.microsoft.com/office/drawing/2014/main" id="{AD895879-D19D-3E03-FE36-AC31FCD83D9A}"/>
              </a:ext>
            </a:extLst>
          </p:cNvPr>
          <p:cNvSpPr>
            <a:spLocks noGrp="1"/>
          </p:cNvSpPr>
          <p:nvPr>
            <p:ph type="sldNum" sz="quarter" idx="4"/>
          </p:nvPr>
        </p:nvSpPr>
        <p:spPr/>
        <p:txBody>
          <a:bodyPr/>
          <a:lstStyle/>
          <a:p>
            <a:fld id="{F62BAB4A-DDC9-CF40-AD63-08BD56AFF626}" type="slidenum">
              <a:rPr lang="en-US" smtClean="0"/>
              <a:pPr/>
              <a:t>23</a:t>
            </a:fld>
            <a:endParaRPr lang="en-US" dirty="0">
              <a:solidFill>
                <a:srgbClr val="E4A338"/>
              </a:solidFill>
            </a:endParaRPr>
          </a:p>
        </p:txBody>
      </p:sp>
    </p:spTree>
    <p:extLst>
      <p:ext uri="{BB962C8B-B14F-4D97-AF65-F5344CB8AC3E}">
        <p14:creationId xmlns:p14="http://schemas.microsoft.com/office/powerpoint/2010/main" val="25766301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99239-A290-FC95-137E-2DEC5BE4F7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D2F432-4E1A-D46D-7DC5-6D8448514078}"/>
              </a:ext>
            </a:extLst>
          </p:cNvPr>
          <p:cNvSpPr>
            <a:spLocks noGrp="1"/>
          </p:cNvSpPr>
          <p:nvPr>
            <p:ph type="title"/>
          </p:nvPr>
        </p:nvSpPr>
        <p:spPr>
          <a:xfrm>
            <a:off x="575154" y="175523"/>
            <a:ext cx="10515600" cy="749691"/>
          </a:xfrm>
        </p:spPr>
        <p:txBody>
          <a:bodyPr>
            <a:normAutofit/>
          </a:bodyPr>
          <a:lstStyle/>
          <a:p>
            <a:r>
              <a:rPr lang="en-US" sz="3400" b="1" dirty="0">
                <a:solidFill>
                  <a:srgbClr val="E29B20"/>
                </a:solidFill>
                <a:latin typeface="Montserrat" pitchFamily="2" charset="77"/>
              </a:rPr>
              <a:t>Identification of booster mode</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A5FE6C15-C4C2-4BED-E711-67BA41F5B3C6}"/>
                  </a:ext>
                </a:extLst>
              </p:cNvPr>
              <p:cNvSpPr txBox="1"/>
              <p:nvPr/>
            </p:nvSpPr>
            <p:spPr>
              <a:xfrm>
                <a:off x="9369468" y="1562695"/>
                <a:ext cx="2660472" cy="4154984"/>
              </a:xfrm>
              <a:prstGeom prst="rect">
                <a:avLst/>
              </a:prstGeom>
              <a:noFill/>
            </p:spPr>
            <p:txBody>
              <a:bodyPr wrap="square" rtlCol="0">
                <a:spAutoFit/>
              </a:bodyPr>
              <a:lstStyle/>
              <a:p>
                <a:r>
                  <a:rPr lang="en-US" sz="2400" dirty="0">
                    <a:solidFill>
                      <a:schemeClr val="tx1"/>
                    </a:solidFill>
                    <a:latin typeface="Montserrat" pitchFamily="2" charset="0"/>
                  </a:rPr>
                  <a:t>Experimental identification of the booster mode. </a:t>
                </a:r>
              </a:p>
              <a:p>
                <a:endParaRPr lang="en-US" sz="2400" dirty="0">
                  <a:solidFill>
                    <a:schemeClr val="tx1"/>
                  </a:solidFill>
                  <a:latin typeface="Montserrat" pitchFamily="2" charset="0"/>
                </a:endParaRPr>
              </a:p>
              <a:p>
                <a:r>
                  <a:rPr lang="en-US" sz="2400" dirty="0">
                    <a:solidFill>
                      <a:schemeClr val="tx1"/>
                    </a:solidFill>
                    <a:latin typeface="Montserrat" pitchFamily="2" charset="0"/>
                  </a:rPr>
                  <a:t>Clear distinction of </a:t>
                </a:r>
                <a14:m>
                  <m:oMath xmlns:m="http://schemas.openxmlformats.org/officeDocument/2006/math">
                    <m:r>
                      <a:rPr lang="en-US" sz="2400" b="0" i="1" smtClean="0">
                        <a:solidFill>
                          <a:schemeClr val="tx1"/>
                        </a:solidFill>
                        <a:latin typeface="Cambria Math" panose="02040503050406030204" pitchFamily="18" charset="0"/>
                      </a:rPr>
                      <m:t>𝑇</m:t>
                    </m:r>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𝐸</m:t>
                        </m:r>
                      </m:e>
                      <m:sub>
                        <m:r>
                          <a:rPr lang="en-US" sz="2400" b="0" i="1" smtClean="0">
                            <a:solidFill>
                              <a:schemeClr val="tx1"/>
                            </a:solidFill>
                            <a:latin typeface="Cambria Math" panose="02040503050406030204" pitchFamily="18" charset="0"/>
                          </a:rPr>
                          <m:t>11</m:t>
                        </m:r>
                      </m:sub>
                    </m:sSub>
                  </m:oMath>
                </a14:m>
                <a:r>
                  <a:rPr lang="en-US" sz="2400" dirty="0">
                    <a:solidFill>
                      <a:schemeClr val="tx1"/>
                    </a:solidFill>
                    <a:latin typeface="Montserrat" pitchFamily="2" charset="0"/>
                  </a:rPr>
                  <a:t> with respect to parasitic/higher order modes</a:t>
                </a:r>
              </a:p>
            </p:txBody>
          </p:sp>
        </mc:Choice>
        <mc:Fallback xmlns="">
          <p:sp>
            <p:nvSpPr>
              <p:cNvPr id="14" name="TextBox 13">
                <a:extLst>
                  <a:ext uri="{FF2B5EF4-FFF2-40B4-BE49-F238E27FC236}">
                    <a16:creationId xmlns:a16="http://schemas.microsoft.com/office/drawing/2014/main" id="{A5FE6C15-C4C2-4BED-E711-67BA41F5B3C6}"/>
                  </a:ext>
                </a:extLst>
              </p:cNvPr>
              <p:cNvSpPr txBox="1">
                <a:spLocks noRot="1" noChangeAspect="1" noMove="1" noResize="1" noEditPoints="1" noAdjustHandles="1" noChangeArrowheads="1" noChangeShapeType="1" noTextEdit="1"/>
              </p:cNvSpPr>
              <p:nvPr/>
            </p:nvSpPr>
            <p:spPr>
              <a:xfrm>
                <a:off x="9369468" y="1562695"/>
                <a:ext cx="2660472" cy="4154984"/>
              </a:xfrm>
              <a:prstGeom prst="rect">
                <a:avLst/>
              </a:prstGeom>
              <a:blipFill>
                <a:blip r:embed="rId3"/>
                <a:stretch>
                  <a:fillRect l="-3318" t="-912" r="-3791" b="-2432"/>
                </a:stretch>
              </a:blipFill>
            </p:spPr>
            <p:txBody>
              <a:bodyPr/>
              <a:lstStyle/>
              <a:p>
                <a:r>
                  <a:rPr lang="en-US">
                    <a:noFill/>
                  </a:rPr>
                  <a:t> </a:t>
                </a:r>
              </a:p>
            </p:txBody>
          </p:sp>
        </mc:Fallback>
      </mc:AlternateContent>
      <p:sp>
        <p:nvSpPr>
          <p:cNvPr id="12" name="Slide Number Placeholder 11">
            <a:extLst>
              <a:ext uri="{FF2B5EF4-FFF2-40B4-BE49-F238E27FC236}">
                <a16:creationId xmlns:a16="http://schemas.microsoft.com/office/drawing/2014/main" id="{A3EC9E96-1818-C726-88EE-E1419C59D1A4}"/>
              </a:ext>
            </a:extLst>
          </p:cNvPr>
          <p:cNvSpPr>
            <a:spLocks noGrp="1"/>
          </p:cNvSpPr>
          <p:nvPr>
            <p:ph type="sldNum" sz="quarter" idx="4"/>
          </p:nvPr>
        </p:nvSpPr>
        <p:spPr>
          <a:xfrm>
            <a:off x="11366499" y="6450220"/>
            <a:ext cx="703825" cy="462315"/>
          </a:xfrm>
          <a:prstGeom prst="rect">
            <a:avLst/>
          </a:prstGeom>
        </p:spPr>
        <p:txBody>
          <a:bodyPr/>
          <a:lstStyle>
            <a:defPPr>
              <a:defRPr lang="en-US"/>
            </a:defPPr>
            <a:lvl1pPr marL="0" algn="r" defTabSz="914400" rtl="0" eaLnBrk="1" latinLnBrk="0" hangingPunct="1">
              <a:defRPr sz="1800" b="1" kern="1200">
                <a:solidFill>
                  <a:srgbClr val="FFB02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532C564-696A-4846-83E2-81A8934D1A7B}" type="slidenum">
              <a:rPr lang="en-US" smtClean="0">
                <a:solidFill>
                  <a:srgbClr val="E29B20"/>
                </a:solidFill>
              </a:rPr>
              <a:pPr/>
              <a:t>24</a:t>
            </a:fld>
            <a:endParaRPr lang="en-US" dirty="0">
              <a:solidFill>
                <a:srgbClr val="E29B20"/>
              </a:solidFill>
            </a:endParaRPr>
          </a:p>
        </p:txBody>
      </p:sp>
      <p:pic>
        <p:nvPicPr>
          <p:cNvPr id="4" name="Picture 3">
            <a:extLst>
              <a:ext uri="{FF2B5EF4-FFF2-40B4-BE49-F238E27FC236}">
                <a16:creationId xmlns:a16="http://schemas.microsoft.com/office/drawing/2014/main" id="{4220E984-523B-B40F-0C94-3D9F8A005F10}"/>
              </a:ext>
            </a:extLst>
          </p:cNvPr>
          <p:cNvPicPr>
            <a:picLocks noChangeAspect="1"/>
          </p:cNvPicPr>
          <p:nvPr/>
        </p:nvPicPr>
        <p:blipFill>
          <a:blip r:embed="rId4"/>
          <a:stretch>
            <a:fillRect/>
          </a:stretch>
        </p:blipFill>
        <p:spPr>
          <a:xfrm>
            <a:off x="162059" y="1085624"/>
            <a:ext cx="8922475" cy="5387904"/>
          </a:xfrm>
          <a:prstGeom prst="rect">
            <a:avLst/>
          </a:prstGeom>
        </p:spPr>
      </p:pic>
      <p:sp>
        <p:nvSpPr>
          <p:cNvPr id="6" name="TextBox 5">
            <a:extLst>
              <a:ext uri="{FF2B5EF4-FFF2-40B4-BE49-F238E27FC236}">
                <a16:creationId xmlns:a16="http://schemas.microsoft.com/office/drawing/2014/main" id="{61C194DB-CA65-7662-B70D-CBC2C4BD0D44}"/>
              </a:ext>
            </a:extLst>
          </p:cNvPr>
          <p:cNvSpPr txBox="1"/>
          <p:nvPr/>
        </p:nvSpPr>
        <p:spPr>
          <a:xfrm>
            <a:off x="7712764" y="854168"/>
            <a:ext cx="3763618" cy="646331"/>
          </a:xfrm>
          <a:prstGeom prst="rect">
            <a:avLst/>
          </a:prstGeom>
          <a:noFill/>
        </p:spPr>
        <p:txBody>
          <a:bodyPr wrap="square">
            <a:spAutoFit/>
          </a:bodyPr>
          <a:lstStyle/>
          <a:p>
            <a:r>
              <a:rPr lang="en-US" b="0" i="0" u="none" strike="noStrike" dirty="0">
                <a:solidFill>
                  <a:srgbClr val="E29B20"/>
                </a:solidFill>
                <a:effectLst/>
                <a:latin typeface="Montserrat" pitchFamily="2" charset="77"/>
                <a:hlinkClick r:id="rId5">
                  <a:extLst>
                    <a:ext uri="{A12FA001-AC4F-418D-AE19-62706E023703}">
                      <ahyp:hlinkClr xmlns:ahyp="http://schemas.microsoft.com/office/drawing/2018/hyperlinkcolor" val="tx"/>
                    </a:ext>
                  </a:extLst>
                </a:hlinkClick>
              </a:rPr>
              <a:t>PRL. 135, 4, 041001 (2025)</a:t>
            </a:r>
            <a:r>
              <a:rPr lang="en-US" b="0" i="0" u="none" strike="noStrike" dirty="0">
                <a:solidFill>
                  <a:srgbClr val="E29B20"/>
                </a:solidFill>
                <a:effectLst/>
                <a:latin typeface="Montserrat" pitchFamily="2" charset="77"/>
              </a:rPr>
              <a:t> supplemental material</a:t>
            </a:r>
            <a:endParaRPr lang="en-US" dirty="0">
              <a:solidFill>
                <a:srgbClr val="E29B20"/>
              </a:solidFill>
              <a:latin typeface="Montserrat" pitchFamily="2" charset="77"/>
            </a:endParaRPr>
          </a:p>
        </p:txBody>
      </p:sp>
      <p:grpSp>
        <p:nvGrpSpPr>
          <p:cNvPr id="7" name="Group 6">
            <a:extLst>
              <a:ext uri="{FF2B5EF4-FFF2-40B4-BE49-F238E27FC236}">
                <a16:creationId xmlns:a16="http://schemas.microsoft.com/office/drawing/2014/main" id="{E17758FF-58AA-0603-411E-816E4064AD19}"/>
              </a:ext>
            </a:extLst>
          </p:cNvPr>
          <p:cNvGrpSpPr/>
          <p:nvPr/>
        </p:nvGrpSpPr>
        <p:grpSpPr>
          <a:xfrm>
            <a:off x="1224508" y="1981798"/>
            <a:ext cx="2144848" cy="2120231"/>
            <a:chOff x="5327175" y="1419665"/>
            <a:chExt cx="3858039" cy="3813761"/>
          </a:xfrm>
        </p:grpSpPr>
        <p:pic>
          <p:nvPicPr>
            <p:cNvPr id="8" name="Image" descr="Image">
              <a:extLst>
                <a:ext uri="{FF2B5EF4-FFF2-40B4-BE49-F238E27FC236}">
                  <a16:creationId xmlns:a16="http://schemas.microsoft.com/office/drawing/2014/main" id="{6F98299F-812B-D7E6-1806-B7F833EE1AAA}"/>
                </a:ext>
              </a:extLst>
            </p:cNvPr>
            <p:cNvPicPr>
              <a:picLocks/>
            </p:cNvPicPr>
            <p:nvPr/>
          </p:nvPicPr>
          <p:blipFill>
            <a:blip r:embed="rId6">
              <a:alphaModFix amt="63118"/>
              <a:biLevel thresh="75000"/>
              <a:extLst>
                <a:ext uri="{BEBA8EAE-BF5A-486C-A8C5-ECC9F3942E4B}">
                  <a14:imgProps xmlns:a14="http://schemas.microsoft.com/office/drawing/2010/main">
                    <a14:imgLayer r:embed="rId7">
                      <a14:imgEffect>
                        <a14:artisticPhotocopy trans="0"/>
                      </a14:imgEffect>
                      <a14:imgEffect>
                        <a14:sharpenSoften amount="50000"/>
                      </a14:imgEffect>
                    </a14:imgLayer>
                  </a14:imgProps>
                </a:ext>
              </a:extLst>
            </a:blip>
            <a:srcRect l="6273" t="2685" r="8697" b="2437"/>
            <a:stretch>
              <a:fillRect/>
            </a:stretch>
          </p:blipFill>
          <p:spPr>
            <a:xfrm rot="10821822">
              <a:off x="5327175" y="1419666"/>
              <a:ext cx="3832876" cy="3804883"/>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1" y="3015"/>
                  </a:cubicBezTo>
                  <a:cubicBezTo>
                    <a:pt x="-961" y="7037"/>
                    <a:pt x="-961" y="13557"/>
                    <a:pt x="2881" y="17579"/>
                  </a:cubicBezTo>
                  <a:cubicBezTo>
                    <a:pt x="6724" y="21600"/>
                    <a:pt x="12954" y="21600"/>
                    <a:pt x="16797" y="17579"/>
                  </a:cubicBezTo>
                  <a:cubicBezTo>
                    <a:pt x="20639" y="13557"/>
                    <a:pt x="20639" y="7037"/>
                    <a:pt x="16797" y="3015"/>
                  </a:cubicBezTo>
                  <a:cubicBezTo>
                    <a:pt x="14875" y="1005"/>
                    <a:pt x="12357" y="0"/>
                    <a:pt x="9839" y="0"/>
                  </a:cubicBezTo>
                  <a:close/>
                </a:path>
              </a:pathLst>
            </a:custGeom>
            <a:ln w="12700">
              <a:miter lim="400000"/>
            </a:ln>
          </p:spPr>
        </p:pic>
        <p:pic>
          <p:nvPicPr>
            <p:cNvPr id="9" name="Image" descr="Image">
              <a:extLst>
                <a:ext uri="{FF2B5EF4-FFF2-40B4-BE49-F238E27FC236}">
                  <a16:creationId xmlns:a16="http://schemas.microsoft.com/office/drawing/2014/main" id="{B8C635B7-78B9-0655-8287-75F3AC63DEB8}"/>
                </a:ext>
              </a:extLst>
            </p:cNvPr>
            <p:cNvPicPr>
              <a:picLocks/>
            </p:cNvPicPr>
            <p:nvPr/>
          </p:nvPicPr>
          <p:blipFill>
            <a:blip r:embed="rId6">
              <a:alphaModFix amt="63118"/>
              <a:biLevel thresh="75000"/>
              <a:extLst>
                <a:ext uri="{BEBA8EAE-BF5A-486C-A8C5-ECC9F3942E4B}">
                  <a14:imgProps xmlns:a14="http://schemas.microsoft.com/office/drawing/2010/main">
                    <a14:imgLayer r:embed="rId8">
                      <a14:imgEffect>
                        <a14:artisticPhotocopy trans="0"/>
                      </a14:imgEffect>
                      <a14:imgEffect>
                        <a14:sharpenSoften amount="50000"/>
                      </a14:imgEffect>
                    </a14:imgLayer>
                  </a14:imgProps>
                </a:ext>
              </a:extLst>
            </a:blip>
            <a:srcRect l="6273" t="2685" r="8697" b="2437"/>
            <a:stretch>
              <a:fillRect/>
            </a:stretch>
          </p:blipFill>
          <p:spPr>
            <a:xfrm rot="10821822">
              <a:off x="5327175" y="1419665"/>
              <a:ext cx="3832875" cy="3804883"/>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1" y="3015"/>
                  </a:cubicBezTo>
                  <a:cubicBezTo>
                    <a:pt x="-961" y="7037"/>
                    <a:pt x="-961" y="13557"/>
                    <a:pt x="2881" y="17579"/>
                  </a:cubicBezTo>
                  <a:cubicBezTo>
                    <a:pt x="6724" y="21600"/>
                    <a:pt x="12954" y="21600"/>
                    <a:pt x="16797" y="17579"/>
                  </a:cubicBezTo>
                  <a:cubicBezTo>
                    <a:pt x="20639" y="13557"/>
                    <a:pt x="20639" y="7037"/>
                    <a:pt x="16797" y="3015"/>
                  </a:cubicBezTo>
                  <a:cubicBezTo>
                    <a:pt x="14875" y="1005"/>
                    <a:pt x="12357" y="0"/>
                    <a:pt x="9839" y="0"/>
                  </a:cubicBezTo>
                  <a:close/>
                </a:path>
              </a:pathLst>
            </a:custGeom>
            <a:ln w="12700">
              <a:miter lim="400000"/>
            </a:ln>
          </p:spPr>
        </p:pic>
        <p:sp>
          <p:nvSpPr>
            <p:cNvPr id="11" name="Oval 10">
              <a:extLst>
                <a:ext uri="{FF2B5EF4-FFF2-40B4-BE49-F238E27FC236}">
                  <a16:creationId xmlns:a16="http://schemas.microsoft.com/office/drawing/2014/main" id="{F31F9DC2-9E46-9DD8-D494-41584E74DE6A}"/>
                </a:ext>
              </a:extLst>
            </p:cNvPr>
            <p:cNvSpPr/>
            <p:nvPr/>
          </p:nvSpPr>
          <p:spPr>
            <a:xfrm>
              <a:off x="5335786" y="1432800"/>
              <a:ext cx="3849428" cy="3800626"/>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5" name="Straight Connector 14">
            <a:extLst>
              <a:ext uri="{FF2B5EF4-FFF2-40B4-BE49-F238E27FC236}">
                <a16:creationId xmlns:a16="http://schemas.microsoft.com/office/drawing/2014/main" id="{8A110A83-F562-D326-DA9C-12009FAE97B5}"/>
              </a:ext>
            </a:extLst>
          </p:cNvPr>
          <p:cNvCxnSpPr>
            <a:cxnSpLocks/>
            <a:stCxn id="11" idx="2"/>
            <a:endCxn id="11" idx="6"/>
          </p:cNvCxnSpPr>
          <p:nvPr/>
        </p:nvCxnSpPr>
        <p:spPr>
          <a:xfrm>
            <a:off x="1229295" y="3045565"/>
            <a:ext cx="2140061" cy="0"/>
          </a:xfrm>
          <a:prstGeom prst="line">
            <a:avLst/>
          </a:prstGeom>
          <a:ln w="38100">
            <a:solidFill>
              <a:srgbClr val="E19B20"/>
            </a:solidFill>
          </a:ln>
        </p:spPr>
        <p:style>
          <a:lnRef idx="2">
            <a:schemeClr val="accent1"/>
          </a:lnRef>
          <a:fillRef idx="0">
            <a:schemeClr val="accent1"/>
          </a:fillRef>
          <a:effectRef idx="1">
            <a:schemeClr val="accent1"/>
          </a:effectRef>
          <a:fontRef idx="minor">
            <a:schemeClr val="tx1"/>
          </a:fontRef>
        </p:style>
      </p:cxnSp>
      <p:sp>
        <p:nvSpPr>
          <p:cNvPr id="3" name="Footer Placeholder 2">
            <a:extLst>
              <a:ext uri="{FF2B5EF4-FFF2-40B4-BE49-F238E27FC236}">
                <a16:creationId xmlns:a16="http://schemas.microsoft.com/office/drawing/2014/main" id="{0B929793-673C-671B-8B9F-8F84D4515837}"/>
              </a:ext>
            </a:extLst>
          </p:cNvPr>
          <p:cNvSpPr>
            <a:spLocks noGrp="1"/>
          </p:cNvSpPr>
          <p:nvPr>
            <p:ph type="ftr" sz="quarter" idx="3"/>
          </p:nvPr>
        </p:nvSpPr>
        <p:spPr/>
        <p:txBody>
          <a:bodyPr/>
          <a:lstStyle/>
          <a:p>
            <a:r>
              <a:rPr lang="en-US" sz="1800" b="1">
                <a:solidFill>
                  <a:srgbClr val="FFB021"/>
                </a:solidFill>
                <a:latin typeface="Montserrat" pitchFamily="2" charset="0"/>
              </a:rPr>
              <a:t>Juan P.A. Maldonado </a:t>
            </a:r>
            <a:endParaRPr lang="en-US" dirty="0"/>
          </a:p>
        </p:txBody>
      </p:sp>
    </p:spTree>
    <p:extLst>
      <p:ext uri="{BB962C8B-B14F-4D97-AF65-F5344CB8AC3E}">
        <p14:creationId xmlns:p14="http://schemas.microsoft.com/office/powerpoint/2010/main" val="882640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51B39-E28D-B76B-A6C0-06DCED12B6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AA50CD-A69B-7228-C441-E326E21A68AC}"/>
              </a:ext>
            </a:extLst>
          </p:cNvPr>
          <p:cNvSpPr>
            <a:spLocks noGrp="1"/>
          </p:cNvSpPr>
          <p:nvPr>
            <p:ph type="title"/>
          </p:nvPr>
        </p:nvSpPr>
        <p:spPr>
          <a:xfrm>
            <a:off x="838200" y="-204719"/>
            <a:ext cx="10515600" cy="1325563"/>
          </a:xfrm>
        </p:spPr>
        <p:txBody>
          <a:bodyPr>
            <a:normAutofit/>
          </a:bodyPr>
          <a:lstStyle/>
          <a:p>
            <a:r>
              <a:rPr lang="en-US" sz="3400" b="1" dirty="0">
                <a:solidFill>
                  <a:srgbClr val="E4A338"/>
                </a:solidFill>
                <a:latin typeface="Montserrat" pitchFamily="2" charset="77"/>
              </a:rPr>
              <a:t>The MADMAX concept</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4E80824-5133-10FA-E6E8-A178EEFC2246}"/>
                  </a:ext>
                </a:extLst>
              </p:cNvPr>
              <p:cNvSpPr txBox="1"/>
              <p:nvPr/>
            </p:nvSpPr>
            <p:spPr>
              <a:xfrm>
                <a:off x="3825050" y="839070"/>
                <a:ext cx="4148764" cy="89595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Γ</m:t>
                          </m:r>
                        </m:e>
                        <m:sub>
                          <m:r>
                            <a:rPr lang="en-US" sz="2400" b="0" i="1" smtClean="0">
                              <a:latin typeface="Cambria Math" panose="02040503050406030204" pitchFamily="18" charset="0"/>
                            </a:rPr>
                            <m:t>𝑎</m:t>
                          </m:r>
                          <m:r>
                            <a:rPr lang="en-US" sz="2400" b="0" i="1" smtClean="0">
                              <a:latin typeface="Cambria Math" panose="02040503050406030204" pitchFamily="18" charset="0"/>
                            </a:rPr>
                            <m:t>→</m:t>
                          </m:r>
                          <m:r>
                            <a:rPr lang="en-US" sz="2400" b="0" i="1" smtClean="0">
                              <a:latin typeface="Cambria Math" panose="02040503050406030204" pitchFamily="18" charset="0"/>
                            </a:rPr>
                            <m:t>𝛾</m:t>
                          </m:r>
                        </m:sub>
                      </m:sSub>
                      <m:r>
                        <a:rPr lang="en-US" sz="2400" b="0" i="1" smtClean="0">
                          <a:latin typeface="Cambria Math" panose="02040503050406030204" pitchFamily="18" charset="0"/>
                        </a:rPr>
                        <m:t>=2</m:t>
                      </m:r>
                      <m:r>
                        <a:rPr lang="en-US" sz="2400" b="0" i="1" smtClean="0">
                          <a:latin typeface="Cambria Math" panose="02040503050406030204" pitchFamily="18" charset="0"/>
                        </a:rPr>
                        <m:t>𝜋</m:t>
                      </m:r>
                      <m:nary>
                        <m:naryPr>
                          <m:chr m:val="∑"/>
                          <m:supHide m:val="on"/>
                          <m:ctrlPr>
                            <a:rPr lang="en-US" sz="2400" b="0" i="1" smtClean="0">
                              <a:latin typeface="Cambria Math" panose="02040503050406030204" pitchFamily="18" charset="0"/>
                            </a:rPr>
                          </m:ctrlPr>
                        </m:naryPr>
                        <m:sub>
                          <m:r>
                            <m:rPr>
                              <m:brk m:alnAt="7"/>
                            </m:rPr>
                            <a:rPr lang="en-US" sz="2400" b="1" i="1" smtClean="0">
                              <a:latin typeface="Cambria Math" panose="02040503050406030204" pitchFamily="18" charset="0"/>
                            </a:rPr>
                            <m:t>𝒌</m:t>
                          </m:r>
                        </m:sub>
                        <m:sup/>
                        <m:e>
                          <m:sSup>
                            <m:sSupPr>
                              <m:ctrlPr>
                                <a:rPr lang="en-US" sz="2400" b="0" i="1" smtClean="0">
                                  <a:latin typeface="Cambria Math" panose="02040503050406030204" pitchFamily="18" charset="0"/>
                                </a:rPr>
                              </m:ctrlPr>
                            </m:sSupPr>
                            <m:e>
                              <m:d>
                                <m:dPr>
                                  <m:begChr m:val="|"/>
                                  <m:endChr m:val="|"/>
                                  <m:ctrlPr>
                                    <a:rPr lang="en-US" sz="2400" b="0" i="1" smtClean="0">
                                      <a:latin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ℳ</m:t>
                                  </m:r>
                                </m:e>
                              </m:d>
                            </m:e>
                            <m:sup>
                              <m:r>
                                <a:rPr lang="en-US" sz="2400" b="0" i="1" smtClean="0">
                                  <a:latin typeface="Cambria Math" panose="02040503050406030204" pitchFamily="18" charset="0"/>
                                </a:rPr>
                                <m:t>2</m:t>
                              </m:r>
                            </m:sup>
                          </m:sSup>
                          <m:r>
                            <a:rPr lang="en-US" sz="2400" b="0" i="1" smtClean="0">
                              <a:latin typeface="Cambria Math" panose="02040503050406030204" pitchFamily="18" charset="0"/>
                            </a:rPr>
                            <m:t>𝛿</m:t>
                          </m:r>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𝜔</m:t>
                              </m:r>
                            </m:e>
                            <m:sub>
                              <m:r>
                                <a:rPr lang="en-US" sz="2400" b="0" i="1" smtClean="0">
                                  <a:latin typeface="Cambria Math" panose="02040503050406030204" pitchFamily="18" charset="0"/>
                                </a:rPr>
                                <m:t>𝑎</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𝜔</m:t>
                              </m:r>
                            </m:e>
                            <m:sub>
                              <m:r>
                                <a:rPr lang="en-US" sz="2400" b="1" i="1" smtClean="0">
                                  <a:latin typeface="Cambria Math" panose="02040503050406030204" pitchFamily="18" charset="0"/>
                                </a:rPr>
                                <m:t>𝒌</m:t>
                              </m:r>
                            </m:sub>
                          </m:sSub>
                          <m:r>
                            <a:rPr lang="en-US" sz="2400" b="0" i="1" smtClean="0">
                              <a:latin typeface="Cambria Math" panose="02040503050406030204" pitchFamily="18" charset="0"/>
                            </a:rPr>
                            <m:t>)</m:t>
                          </m:r>
                        </m:e>
                      </m:nary>
                    </m:oMath>
                  </m:oMathPara>
                </a14:m>
                <a:endParaRPr lang="en-US" sz="2400" dirty="0">
                  <a:latin typeface="Montserrat" pitchFamily="2" charset="77"/>
                </a:endParaRPr>
              </a:p>
            </p:txBody>
          </p:sp>
        </mc:Choice>
        <mc:Fallback xmlns="">
          <p:sp>
            <p:nvSpPr>
              <p:cNvPr id="3" name="TextBox 2">
                <a:extLst>
                  <a:ext uri="{FF2B5EF4-FFF2-40B4-BE49-F238E27FC236}">
                    <a16:creationId xmlns:a16="http://schemas.microsoft.com/office/drawing/2014/main" id="{D4E80824-5133-10FA-E6E8-A178EEFC2246}"/>
                  </a:ext>
                </a:extLst>
              </p:cNvPr>
              <p:cNvSpPr txBox="1">
                <a:spLocks noRot="1" noChangeAspect="1" noMove="1" noResize="1" noEditPoints="1" noAdjustHandles="1" noChangeArrowheads="1" noChangeShapeType="1" noTextEdit="1"/>
              </p:cNvSpPr>
              <p:nvPr/>
            </p:nvSpPr>
            <p:spPr>
              <a:xfrm>
                <a:off x="3825050" y="839070"/>
                <a:ext cx="4148764" cy="895951"/>
              </a:xfrm>
              <a:prstGeom prst="rect">
                <a:avLst/>
              </a:prstGeom>
              <a:blipFill>
                <a:blip r:embed="rId3"/>
                <a:stretch>
                  <a:fillRect l="-915" t="-150704" r="-2134" b="-205634"/>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863F420D-1148-26EA-6B21-1A1FAC092A09}"/>
              </a:ext>
            </a:extLst>
          </p:cNvPr>
          <p:cNvSpPr txBox="1"/>
          <p:nvPr/>
        </p:nvSpPr>
        <p:spPr>
          <a:xfrm>
            <a:off x="567427" y="1002717"/>
            <a:ext cx="3257623" cy="461665"/>
          </a:xfrm>
          <a:prstGeom prst="rect">
            <a:avLst/>
          </a:prstGeom>
          <a:noFill/>
        </p:spPr>
        <p:txBody>
          <a:bodyPr wrap="none" rtlCol="0">
            <a:spAutoFit/>
          </a:bodyPr>
          <a:lstStyle/>
          <a:p>
            <a:r>
              <a:rPr lang="en-US" sz="2400" dirty="0">
                <a:latin typeface="Montserrat" pitchFamily="2" charset="77"/>
              </a:rPr>
              <a:t>Fermi’s Golden rule:</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6A67FD0-8EF0-DD64-85BC-F586BD4F41FD}"/>
                  </a:ext>
                </a:extLst>
              </p:cNvPr>
              <p:cNvSpPr txBox="1"/>
              <p:nvPr/>
            </p:nvSpPr>
            <p:spPr>
              <a:xfrm>
                <a:off x="5297143" y="1825023"/>
                <a:ext cx="5036067" cy="1060931"/>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d>
                        <m:dPr>
                          <m:begChr m:val="|"/>
                          <m:endChr m:val="|"/>
                          <m:ctrlPr>
                            <a:rPr lang="en-US" sz="2400" b="0" i="1" smtClean="0">
                              <a:latin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ℳ</m:t>
                          </m:r>
                        </m:e>
                      </m:d>
                      <m:r>
                        <a:rPr lang="en-US" sz="2400" b="0" i="1" smtClean="0">
                          <a:latin typeface="Cambria Math" panose="02040503050406030204" pitchFamily="18" charset="0"/>
                          <a:ea typeface="Cambria Math" panose="02040503050406030204" pitchFamily="18" charset="0"/>
                        </a:rPr>
                        <m:t>= </m:t>
                      </m:r>
                      <m:f>
                        <m:fPr>
                          <m:ctrlPr>
                            <a:rPr lang="en-US" sz="2400" b="0" i="1" smtClean="0">
                              <a:latin typeface="Cambria Math" panose="02040503050406030204" pitchFamily="18" charset="0"/>
                              <a:ea typeface="Cambria Math" panose="02040503050406030204" pitchFamily="18" charset="0"/>
                            </a:rPr>
                          </m:ctrlPr>
                        </m:fPr>
                        <m:num>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𝑔</m:t>
                              </m:r>
                            </m:e>
                            <m:sub>
                              <m:r>
                                <a:rPr lang="en-US" sz="2400" b="0" i="1" smtClean="0">
                                  <a:latin typeface="Cambria Math" panose="02040503050406030204" pitchFamily="18" charset="0"/>
                                  <a:ea typeface="Cambria Math" panose="02040503050406030204" pitchFamily="18" charset="0"/>
                                </a:rPr>
                                <m:t>𝑎</m:t>
                              </m:r>
                              <m:r>
                                <a:rPr lang="en-US" sz="2400" b="0" i="1" smtClean="0">
                                  <a:latin typeface="Cambria Math" panose="02040503050406030204" pitchFamily="18" charset="0"/>
                                  <a:ea typeface="Cambria Math" panose="02040503050406030204" pitchFamily="18" charset="0"/>
                                </a:rPr>
                                <m:t>𝛾</m:t>
                              </m:r>
                            </m:sub>
                          </m:sSub>
                        </m:num>
                        <m:den>
                          <m:r>
                            <a:rPr lang="en-US" sz="2400" b="0" i="1" smtClean="0">
                              <a:latin typeface="Cambria Math" panose="02040503050406030204" pitchFamily="18" charset="0"/>
                              <a:ea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𝜔</m:t>
                          </m:r>
                          <m:r>
                            <a:rPr lang="en-US" sz="2400" b="0" i="1" smtClean="0">
                              <a:latin typeface="Cambria Math" panose="02040503050406030204" pitchFamily="18" charset="0"/>
                              <a:ea typeface="Cambria Math" panose="02040503050406030204" pitchFamily="18" charset="0"/>
                            </a:rPr>
                            <m:t>𝑉</m:t>
                          </m:r>
                        </m:den>
                      </m:f>
                      <m:nary>
                        <m:naryPr>
                          <m:limLoc m:val="undOvr"/>
                          <m:subHide m:val="on"/>
                          <m:supHide m:val="on"/>
                          <m:ctrlPr>
                            <a:rPr lang="en-US" sz="2400" b="0" i="1" smtClean="0">
                              <a:latin typeface="Cambria Math" panose="02040503050406030204" pitchFamily="18" charset="0"/>
                              <a:ea typeface="Cambria Math" panose="02040503050406030204" pitchFamily="18" charset="0"/>
                            </a:rPr>
                          </m:ctrlPr>
                        </m:naryPr>
                        <m:sub/>
                        <m:sup/>
                        <m:e>
                          <m:r>
                            <a:rPr lang="en-US" sz="2400" b="0" i="1" smtClean="0">
                              <a:latin typeface="Cambria Math" panose="02040503050406030204" pitchFamily="18" charset="0"/>
                              <a:ea typeface="Cambria Math" panose="02040503050406030204" pitchFamily="18" charset="0"/>
                            </a:rPr>
                            <m:t>𝑑𝑉</m:t>
                          </m:r>
                          <m:r>
                            <a:rPr lang="en-US" sz="2400" b="0" i="1" smtClean="0">
                              <a:latin typeface="Cambria Math" panose="02040503050406030204" pitchFamily="18" charset="0"/>
                              <a:ea typeface="Cambria Math" panose="02040503050406030204" pitchFamily="18" charset="0"/>
                            </a:rPr>
                            <m:t> </m:t>
                          </m:r>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𝑒</m:t>
                              </m:r>
                            </m:e>
                            <m:sup>
                              <m:r>
                                <a:rPr lang="en-US" sz="2400" b="0" i="1" smtClean="0">
                                  <a:latin typeface="Cambria Math" panose="02040503050406030204" pitchFamily="18" charset="0"/>
                                  <a:ea typeface="Cambria Math" panose="02040503050406030204" pitchFamily="18" charset="0"/>
                                </a:rPr>
                                <m:t>𝑖</m:t>
                              </m:r>
                              <m:r>
                                <a:rPr lang="en-US" sz="2400" b="1" i="1" smtClean="0">
                                  <a:latin typeface="Cambria Math" panose="02040503050406030204" pitchFamily="18" charset="0"/>
                                  <a:ea typeface="Cambria Math" panose="02040503050406030204" pitchFamily="18" charset="0"/>
                                </a:rPr>
                                <m:t>𝒑</m:t>
                              </m:r>
                              <m:r>
                                <a:rPr lang="en-US" sz="2400" b="1" i="1" smtClean="0">
                                  <a:latin typeface="Cambria Math" panose="02040503050406030204" pitchFamily="18" charset="0"/>
                                  <a:ea typeface="Cambria Math" panose="02040503050406030204" pitchFamily="18" charset="0"/>
                                </a:rPr>
                                <m:t>⋅</m:t>
                              </m:r>
                              <m:r>
                                <a:rPr lang="en-US" sz="2400" b="1" i="1" smtClean="0">
                                  <a:latin typeface="Cambria Math" panose="02040503050406030204" pitchFamily="18" charset="0"/>
                                  <a:ea typeface="Cambria Math" panose="02040503050406030204" pitchFamily="18" charset="0"/>
                                </a:rPr>
                                <m:t>𝒓</m:t>
                              </m:r>
                            </m:sup>
                          </m:sSup>
                          <m:sSub>
                            <m:sSubPr>
                              <m:ctrlPr>
                                <a:rPr lang="en-US" sz="2400" b="0" i="1" smtClean="0">
                                  <a:latin typeface="Cambria Math" panose="02040503050406030204" pitchFamily="18" charset="0"/>
                                  <a:ea typeface="Cambria Math" panose="02040503050406030204" pitchFamily="18" charset="0"/>
                                </a:rPr>
                              </m:ctrlPr>
                            </m:sSubPr>
                            <m:e>
                              <m:r>
                                <a:rPr lang="en-US" sz="2400" b="1" i="1" smtClean="0">
                                  <a:latin typeface="Cambria Math" panose="02040503050406030204" pitchFamily="18" charset="0"/>
                                  <a:ea typeface="Cambria Math" panose="02040503050406030204" pitchFamily="18" charset="0"/>
                                </a:rPr>
                                <m:t>𝑩</m:t>
                              </m:r>
                            </m:e>
                            <m:sub>
                              <m:r>
                                <a:rPr lang="en-US" sz="2400" b="0" i="1" smtClean="0">
                                  <a:latin typeface="Cambria Math" panose="02040503050406030204" pitchFamily="18" charset="0"/>
                                  <a:ea typeface="Cambria Math" panose="02040503050406030204" pitchFamily="18" charset="0"/>
                                </a:rPr>
                                <m:t>𝑒</m:t>
                              </m:r>
                            </m:sub>
                          </m:sSub>
                          <m:d>
                            <m:dPr>
                              <m:ctrlPr>
                                <a:rPr lang="en-US" sz="2400" b="0" i="1" smtClean="0">
                                  <a:latin typeface="Cambria Math" panose="02040503050406030204" pitchFamily="18" charset="0"/>
                                  <a:ea typeface="Cambria Math" panose="02040503050406030204" pitchFamily="18" charset="0"/>
                                </a:rPr>
                              </m:ctrlPr>
                            </m:dPr>
                            <m:e>
                              <m:r>
                                <a:rPr lang="en-US" sz="2400" b="1" i="1" smtClean="0">
                                  <a:latin typeface="Cambria Math" panose="02040503050406030204" pitchFamily="18" charset="0"/>
                                  <a:ea typeface="Cambria Math" panose="02040503050406030204" pitchFamily="18" charset="0"/>
                                </a:rPr>
                                <m:t>𝒓</m:t>
                              </m:r>
                            </m:e>
                          </m:d>
                          <m:r>
                            <a:rPr lang="en-US" sz="2400" b="0" i="1" smtClean="0">
                              <a:latin typeface="Cambria Math" panose="02040503050406030204" pitchFamily="18" charset="0"/>
                              <a:ea typeface="Cambria Math" panose="02040503050406030204" pitchFamily="18" charset="0"/>
                            </a:rPr>
                            <m:t>⋅</m:t>
                          </m:r>
                          <m:sSubSup>
                            <m:sSubSupPr>
                              <m:ctrlPr>
                                <a:rPr lang="en-US" sz="2400" b="0" i="1" smtClean="0">
                                  <a:latin typeface="Cambria Math" panose="02040503050406030204" pitchFamily="18" charset="0"/>
                                  <a:ea typeface="Cambria Math" panose="02040503050406030204" pitchFamily="18" charset="0"/>
                                </a:rPr>
                              </m:ctrlPr>
                            </m:sSubSupPr>
                            <m:e>
                              <m:r>
                                <a:rPr lang="en-US" sz="2400" b="1" i="1" smtClean="0">
                                  <a:latin typeface="Cambria Math" panose="02040503050406030204" pitchFamily="18" charset="0"/>
                                  <a:ea typeface="Cambria Math" panose="02040503050406030204" pitchFamily="18" charset="0"/>
                                </a:rPr>
                                <m:t>𝑬</m:t>
                              </m:r>
                            </m:e>
                            <m:sub>
                              <m:r>
                                <a:rPr lang="en-US" sz="2400" b="0" i="1" smtClean="0">
                                  <a:latin typeface="Cambria Math" panose="02040503050406030204" pitchFamily="18" charset="0"/>
                                  <a:ea typeface="Cambria Math" panose="02040503050406030204" pitchFamily="18" charset="0"/>
                                </a:rPr>
                                <m:t>𝑘</m:t>
                              </m:r>
                            </m:sub>
                            <m:sup>
                              <m:r>
                                <a:rPr lang="en-US" sz="2400" b="0" i="1" smtClean="0">
                                  <a:latin typeface="Cambria Math" panose="02040503050406030204" pitchFamily="18" charset="0"/>
                                  <a:ea typeface="Cambria Math" panose="02040503050406030204" pitchFamily="18" charset="0"/>
                                </a:rPr>
                                <m:t>∗</m:t>
                              </m:r>
                            </m:sup>
                          </m:sSubSup>
                          <m:r>
                            <a:rPr lang="en-US" sz="2400" b="0" i="1" smtClean="0">
                              <a:latin typeface="Cambria Math" panose="02040503050406030204" pitchFamily="18" charset="0"/>
                              <a:ea typeface="Cambria Math" panose="02040503050406030204" pitchFamily="18" charset="0"/>
                            </a:rPr>
                            <m:t>(</m:t>
                          </m:r>
                          <m:r>
                            <a:rPr lang="en-US" sz="2400" b="1" i="1" smtClean="0">
                              <a:latin typeface="Cambria Math" panose="02040503050406030204" pitchFamily="18" charset="0"/>
                              <a:ea typeface="Cambria Math" panose="02040503050406030204" pitchFamily="18" charset="0"/>
                            </a:rPr>
                            <m:t>𝒓</m:t>
                          </m:r>
                          <m:r>
                            <a:rPr lang="en-US" sz="2400" b="0" i="1" smtClean="0">
                              <a:latin typeface="Cambria Math" panose="02040503050406030204" pitchFamily="18" charset="0"/>
                              <a:ea typeface="Cambria Math" panose="02040503050406030204" pitchFamily="18" charset="0"/>
                            </a:rPr>
                            <m:t>)</m:t>
                          </m:r>
                        </m:e>
                      </m:nary>
                    </m:oMath>
                  </m:oMathPara>
                </a14:m>
                <a:endParaRPr lang="en-US" sz="2400" dirty="0">
                  <a:latin typeface="Montserrat" pitchFamily="2" charset="77"/>
                </a:endParaRPr>
              </a:p>
            </p:txBody>
          </p:sp>
        </mc:Choice>
        <mc:Fallback xmlns="">
          <p:sp>
            <p:nvSpPr>
              <p:cNvPr id="6" name="TextBox 5">
                <a:extLst>
                  <a:ext uri="{FF2B5EF4-FFF2-40B4-BE49-F238E27FC236}">
                    <a16:creationId xmlns:a16="http://schemas.microsoft.com/office/drawing/2014/main" id="{F6A67FD0-8EF0-DD64-85BC-F586BD4F41FD}"/>
                  </a:ext>
                </a:extLst>
              </p:cNvPr>
              <p:cNvSpPr txBox="1">
                <a:spLocks noRot="1" noChangeAspect="1" noMove="1" noResize="1" noEditPoints="1" noAdjustHandles="1" noChangeArrowheads="1" noChangeShapeType="1" noTextEdit="1"/>
              </p:cNvSpPr>
              <p:nvPr/>
            </p:nvSpPr>
            <p:spPr>
              <a:xfrm>
                <a:off x="5297143" y="1825023"/>
                <a:ext cx="5036067" cy="1060931"/>
              </a:xfrm>
              <a:prstGeom prst="rect">
                <a:avLst/>
              </a:prstGeom>
              <a:blipFill>
                <a:blip r:embed="rId4"/>
                <a:stretch>
                  <a:fillRect t="-138824" b="-191765"/>
                </a:stretch>
              </a:blipFill>
            </p:spPr>
            <p:txBody>
              <a:bodyPr/>
              <a:lstStyle/>
              <a:p>
                <a:r>
                  <a:rPr lang="en-US">
                    <a:noFill/>
                  </a:rPr>
                  <a:t> </a:t>
                </a:r>
              </a:p>
            </p:txBody>
          </p:sp>
        </mc:Fallback>
      </mc:AlternateContent>
      <p:pic>
        <p:nvPicPr>
          <p:cNvPr id="10" name="Picture 9" descr="A diagram of a graph&#10;&#10;AI-generated content may be incorrect.">
            <a:extLst>
              <a:ext uri="{FF2B5EF4-FFF2-40B4-BE49-F238E27FC236}">
                <a16:creationId xmlns:a16="http://schemas.microsoft.com/office/drawing/2014/main" id="{595986BE-4461-93CC-F568-EF865C0DB081}"/>
              </a:ext>
            </a:extLst>
          </p:cNvPr>
          <p:cNvPicPr>
            <a:picLocks noChangeAspect="1"/>
          </p:cNvPicPr>
          <p:nvPr/>
        </p:nvPicPr>
        <p:blipFill>
          <a:blip r:embed="rId5"/>
          <a:srcRect r="20434" b="10848"/>
          <a:stretch>
            <a:fillRect/>
          </a:stretch>
        </p:blipFill>
        <p:spPr>
          <a:xfrm>
            <a:off x="5612827" y="2975956"/>
            <a:ext cx="4867022" cy="1709757"/>
          </a:xfrm>
          <a:prstGeom prst="rect">
            <a:avLst/>
          </a:prstGeom>
        </p:spPr>
      </p:pic>
      <p:sp>
        <p:nvSpPr>
          <p:cNvPr id="11" name="TextBox 10">
            <a:extLst>
              <a:ext uri="{FF2B5EF4-FFF2-40B4-BE49-F238E27FC236}">
                <a16:creationId xmlns:a16="http://schemas.microsoft.com/office/drawing/2014/main" id="{C7138E28-3473-1F9C-9992-51CD4D9D0C1E}"/>
              </a:ext>
            </a:extLst>
          </p:cNvPr>
          <p:cNvSpPr txBox="1"/>
          <p:nvPr/>
        </p:nvSpPr>
        <p:spPr>
          <a:xfrm>
            <a:off x="1373513" y="3630492"/>
            <a:ext cx="3923630" cy="830997"/>
          </a:xfrm>
          <a:prstGeom prst="rect">
            <a:avLst/>
          </a:prstGeom>
          <a:noFill/>
        </p:spPr>
        <p:txBody>
          <a:bodyPr wrap="square" rtlCol="0">
            <a:spAutoFit/>
          </a:bodyPr>
          <a:lstStyle/>
          <a:p>
            <a:r>
              <a:rPr lang="en-US" sz="2400" dirty="0">
                <a:latin typeface="Montserrat" pitchFamily="2" charset="77"/>
              </a:rPr>
              <a:t>In vacuum, overlap is 0 for large enough V</a:t>
            </a:r>
          </a:p>
        </p:txBody>
      </p:sp>
      <p:sp>
        <p:nvSpPr>
          <p:cNvPr id="15" name="TextBox 14">
            <a:extLst>
              <a:ext uri="{FF2B5EF4-FFF2-40B4-BE49-F238E27FC236}">
                <a16:creationId xmlns:a16="http://schemas.microsoft.com/office/drawing/2014/main" id="{F849EC75-6892-7AFF-21F7-9F97CB1444AC}"/>
              </a:ext>
            </a:extLst>
          </p:cNvPr>
          <p:cNvSpPr txBox="1"/>
          <p:nvPr/>
        </p:nvSpPr>
        <p:spPr>
          <a:xfrm>
            <a:off x="10055754" y="273396"/>
            <a:ext cx="2097157" cy="369332"/>
          </a:xfrm>
          <a:prstGeom prst="rect">
            <a:avLst/>
          </a:prstGeom>
          <a:noFill/>
        </p:spPr>
        <p:txBody>
          <a:bodyPr wrap="square">
            <a:spAutoFit/>
          </a:bodyPr>
          <a:lstStyle/>
          <a:p>
            <a:r>
              <a:rPr lang="en-US" dirty="0"/>
              <a:t> </a:t>
            </a:r>
            <a:r>
              <a:rPr lang="en-US" dirty="0">
                <a:hlinkClick r:id="rId6"/>
              </a:rPr>
              <a:t>Alex Millar lecture</a:t>
            </a:r>
            <a:endParaRPr lang="en-US" dirty="0"/>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8AFCA67F-4F0F-563C-2F8D-3A155877DCFA}"/>
                  </a:ext>
                </a:extLst>
              </p:cNvPr>
              <p:cNvSpPr txBox="1"/>
              <p:nvPr/>
            </p:nvSpPr>
            <p:spPr>
              <a:xfrm>
                <a:off x="990187" y="5160079"/>
                <a:ext cx="4780503" cy="830997"/>
              </a:xfrm>
              <a:prstGeom prst="rect">
                <a:avLst/>
              </a:prstGeom>
              <a:noFill/>
            </p:spPr>
            <p:txBody>
              <a:bodyPr wrap="square" rtlCol="0">
                <a:spAutoFit/>
              </a:bodyPr>
              <a:lstStyle/>
              <a:p>
                <a:r>
                  <a:rPr lang="en-US" sz="2400" dirty="0">
                    <a:latin typeface="Montserrat" pitchFamily="2" charset="77"/>
                  </a:rPr>
                  <a:t>increase the overlap in </a:t>
                </a:r>
                <a14:m>
                  <m:oMath xmlns:m="http://schemas.openxmlformats.org/officeDocument/2006/math">
                    <m:r>
                      <a:rPr lang="en-US" sz="2400" b="0" i="1" smtClean="0">
                        <a:latin typeface="Cambria Math" panose="02040503050406030204" pitchFamily="18" charset="0"/>
                        <a:ea typeface="Cambria Math" panose="02040503050406030204" pitchFamily="18" charset="0"/>
                      </a:rPr>
                      <m:t>ℳ</m:t>
                    </m:r>
                  </m:oMath>
                </a14:m>
                <a:r>
                  <a:rPr lang="en-US" sz="2400" dirty="0">
                    <a:latin typeface="Montserrat" pitchFamily="2" charset="77"/>
                  </a:rPr>
                  <a:t>  : Boundaries to modify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𝐸</m:t>
                        </m:r>
                      </m:e>
                      <m:sub>
                        <m:r>
                          <a:rPr lang="en-US" sz="2400" b="0" i="1" smtClean="0">
                            <a:latin typeface="Cambria Math" panose="02040503050406030204" pitchFamily="18" charset="0"/>
                          </a:rPr>
                          <m:t>𝑘</m:t>
                        </m:r>
                      </m:sub>
                    </m:sSub>
                    <m:r>
                      <a:rPr lang="en-US" sz="2400" b="0" i="1" smtClean="0">
                        <a:latin typeface="Cambria Math" panose="02040503050406030204" pitchFamily="18" charset="0"/>
                      </a:rPr>
                      <m:t>(</m:t>
                    </m:r>
                    <m:r>
                      <a:rPr lang="en-US" sz="2400" b="0" i="1" smtClean="0">
                        <a:latin typeface="Cambria Math" panose="02040503050406030204" pitchFamily="18" charset="0"/>
                      </a:rPr>
                      <m:t>𝑟</m:t>
                    </m:r>
                    <m:r>
                      <a:rPr lang="en-US" sz="2400" b="0" i="1" smtClean="0">
                        <a:latin typeface="Cambria Math" panose="02040503050406030204" pitchFamily="18" charset="0"/>
                      </a:rPr>
                      <m:t>)</m:t>
                    </m:r>
                  </m:oMath>
                </a14:m>
                <a:endParaRPr lang="en-US" sz="2400" dirty="0">
                  <a:latin typeface="Montserrat" pitchFamily="2" charset="77"/>
                </a:endParaRPr>
              </a:p>
            </p:txBody>
          </p:sp>
        </mc:Choice>
        <mc:Fallback xmlns="">
          <p:sp>
            <p:nvSpPr>
              <p:cNvPr id="16" name="TextBox 15">
                <a:extLst>
                  <a:ext uri="{FF2B5EF4-FFF2-40B4-BE49-F238E27FC236}">
                    <a16:creationId xmlns:a16="http://schemas.microsoft.com/office/drawing/2014/main" id="{8AFCA67F-4F0F-563C-2F8D-3A155877DCFA}"/>
                  </a:ext>
                </a:extLst>
              </p:cNvPr>
              <p:cNvSpPr txBox="1">
                <a:spLocks noRot="1" noChangeAspect="1" noMove="1" noResize="1" noEditPoints="1" noAdjustHandles="1" noChangeArrowheads="1" noChangeShapeType="1" noTextEdit="1"/>
              </p:cNvSpPr>
              <p:nvPr/>
            </p:nvSpPr>
            <p:spPr>
              <a:xfrm>
                <a:off x="990187" y="5160079"/>
                <a:ext cx="4780503" cy="830997"/>
              </a:xfrm>
              <a:prstGeom prst="rect">
                <a:avLst/>
              </a:prstGeom>
              <a:blipFill>
                <a:blip r:embed="rId7"/>
                <a:stretch>
                  <a:fillRect l="-1852" t="-6061" b="-16667"/>
                </a:stretch>
              </a:blipFill>
            </p:spPr>
            <p:txBody>
              <a:bodyPr/>
              <a:lstStyle/>
              <a:p>
                <a:r>
                  <a:rPr lang="en-US">
                    <a:noFill/>
                  </a:rPr>
                  <a:t> </a:t>
                </a:r>
              </a:p>
            </p:txBody>
          </p:sp>
        </mc:Fallback>
      </mc:AlternateContent>
      <p:sp>
        <p:nvSpPr>
          <p:cNvPr id="17" name="Right Brace 16">
            <a:extLst>
              <a:ext uri="{FF2B5EF4-FFF2-40B4-BE49-F238E27FC236}">
                <a16:creationId xmlns:a16="http://schemas.microsoft.com/office/drawing/2014/main" id="{085D4F2E-0FCA-BC97-74D9-C1CDB3B94906}"/>
              </a:ext>
            </a:extLst>
          </p:cNvPr>
          <p:cNvSpPr/>
          <p:nvPr/>
        </p:nvSpPr>
        <p:spPr>
          <a:xfrm rot="16200000">
            <a:off x="9078152" y="1295376"/>
            <a:ext cx="98565" cy="1457740"/>
          </a:xfrm>
          <a:prstGeom prst="rightBrace">
            <a:avLst/>
          </a:prstGeom>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TextBox 17">
            <a:extLst>
              <a:ext uri="{FF2B5EF4-FFF2-40B4-BE49-F238E27FC236}">
                <a16:creationId xmlns:a16="http://schemas.microsoft.com/office/drawing/2014/main" id="{46624B50-8E6E-6BD8-2F85-D085F41D68F0}"/>
              </a:ext>
            </a:extLst>
          </p:cNvPr>
          <p:cNvSpPr txBox="1"/>
          <p:nvPr/>
        </p:nvSpPr>
        <p:spPr>
          <a:xfrm>
            <a:off x="8464576" y="1479964"/>
            <a:ext cx="1391728" cy="461665"/>
          </a:xfrm>
          <a:prstGeom prst="rect">
            <a:avLst/>
          </a:prstGeom>
          <a:noFill/>
        </p:spPr>
        <p:txBody>
          <a:bodyPr wrap="none" rtlCol="0">
            <a:spAutoFit/>
          </a:bodyPr>
          <a:lstStyle/>
          <a:p>
            <a:r>
              <a:rPr lang="en-US" sz="2400" dirty="0">
                <a:latin typeface="Montserrat" pitchFamily="2" charset="77"/>
              </a:rPr>
              <a:t>Overlap</a:t>
            </a:r>
          </a:p>
        </p:txBody>
      </p:sp>
      <p:pic>
        <p:nvPicPr>
          <p:cNvPr id="28" name="Picture 27" descr="A diagram of a graph&#10;&#10;AI-generated content may be incorrect.">
            <a:extLst>
              <a:ext uri="{FF2B5EF4-FFF2-40B4-BE49-F238E27FC236}">
                <a16:creationId xmlns:a16="http://schemas.microsoft.com/office/drawing/2014/main" id="{6DB714BF-2A8E-E3C1-C011-291C4EB1C27A}"/>
              </a:ext>
            </a:extLst>
          </p:cNvPr>
          <p:cNvPicPr>
            <a:picLocks noChangeAspect="1"/>
          </p:cNvPicPr>
          <p:nvPr/>
        </p:nvPicPr>
        <p:blipFill>
          <a:blip r:embed="rId8"/>
          <a:srcRect r="20434"/>
          <a:stretch>
            <a:fillRect/>
          </a:stretch>
        </p:blipFill>
        <p:spPr>
          <a:xfrm>
            <a:off x="5466188" y="4776218"/>
            <a:ext cx="4867022" cy="1678823"/>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0C866EA-F989-CCE1-3F5A-0CAFC9EFCE63}"/>
                  </a:ext>
                </a:extLst>
              </p:cNvPr>
              <p:cNvSpPr txBox="1"/>
              <p:nvPr/>
            </p:nvSpPr>
            <p:spPr>
              <a:xfrm>
                <a:off x="5466188" y="3080882"/>
                <a:ext cx="31572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𝑩</m:t>
                          </m:r>
                        </m:e>
                        <m:sub>
                          <m:r>
                            <a:rPr lang="en-US" b="1" i="1" smtClean="0">
                              <a:latin typeface="Cambria Math" panose="02040503050406030204" pitchFamily="18" charset="0"/>
                            </a:rPr>
                            <m:t>𝒆</m:t>
                          </m:r>
                        </m:sub>
                      </m:sSub>
                    </m:oMath>
                  </m:oMathPara>
                </a14:m>
                <a:endParaRPr lang="en-US" b="1" dirty="0"/>
              </a:p>
            </p:txBody>
          </p:sp>
        </mc:Choice>
        <mc:Fallback xmlns="">
          <p:sp>
            <p:nvSpPr>
              <p:cNvPr id="7" name="TextBox 6">
                <a:extLst>
                  <a:ext uri="{FF2B5EF4-FFF2-40B4-BE49-F238E27FC236}">
                    <a16:creationId xmlns:a16="http://schemas.microsoft.com/office/drawing/2014/main" id="{E0C866EA-F989-CCE1-3F5A-0CAFC9EFCE63}"/>
                  </a:ext>
                </a:extLst>
              </p:cNvPr>
              <p:cNvSpPr txBox="1">
                <a:spLocks noRot="1" noChangeAspect="1" noMove="1" noResize="1" noEditPoints="1" noAdjustHandles="1" noChangeArrowheads="1" noChangeShapeType="1" noTextEdit="1"/>
              </p:cNvSpPr>
              <p:nvPr/>
            </p:nvSpPr>
            <p:spPr>
              <a:xfrm>
                <a:off x="5466188" y="3080882"/>
                <a:ext cx="315727" cy="276999"/>
              </a:xfrm>
              <a:prstGeom prst="rect">
                <a:avLst/>
              </a:prstGeom>
              <a:blipFill>
                <a:blip r:embed="rId9"/>
                <a:stretch>
                  <a:fillRect l="-15385" r="-3846"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C1817A4-B399-E3A6-CCB3-28C8F79E0112}"/>
                  </a:ext>
                </a:extLst>
              </p:cNvPr>
              <p:cNvSpPr txBox="1"/>
              <p:nvPr/>
            </p:nvSpPr>
            <p:spPr>
              <a:xfrm>
                <a:off x="5454963" y="4792575"/>
                <a:ext cx="31572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𝑩</m:t>
                          </m:r>
                        </m:e>
                        <m:sub>
                          <m:r>
                            <a:rPr lang="en-US" b="1" i="1" smtClean="0">
                              <a:latin typeface="Cambria Math" panose="02040503050406030204" pitchFamily="18" charset="0"/>
                            </a:rPr>
                            <m:t>𝒆</m:t>
                          </m:r>
                        </m:sub>
                      </m:sSub>
                    </m:oMath>
                  </m:oMathPara>
                </a14:m>
                <a:endParaRPr lang="en-US" b="1" dirty="0"/>
              </a:p>
            </p:txBody>
          </p:sp>
        </mc:Choice>
        <mc:Fallback xmlns="">
          <p:sp>
            <p:nvSpPr>
              <p:cNvPr id="8" name="TextBox 7">
                <a:extLst>
                  <a:ext uri="{FF2B5EF4-FFF2-40B4-BE49-F238E27FC236}">
                    <a16:creationId xmlns:a16="http://schemas.microsoft.com/office/drawing/2014/main" id="{0C1817A4-B399-E3A6-CCB3-28C8F79E0112}"/>
                  </a:ext>
                </a:extLst>
              </p:cNvPr>
              <p:cNvSpPr txBox="1">
                <a:spLocks noRot="1" noChangeAspect="1" noMove="1" noResize="1" noEditPoints="1" noAdjustHandles="1" noChangeArrowheads="1" noChangeShapeType="1" noTextEdit="1"/>
              </p:cNvSpPr>
              <p:nvPr/>
            </p:nvSpPr>
            <p:spPr>
              <a:xfrm>
                <a:off x="5454963" y="4792575"/>
                <a:ext cx="315727" cy="276999"/>
              </a:xfrm>
              <a:prstGeom prst="rect">
                <a:avLst/>
              </a:prstGeom>
              <a:blipFill>
                <a:blip r:embed="rId10"/>
                <a:stretch>
                  <a:fillRect l="-15385" r="-3846" b="-8696"/>
                </a:stretch>
              </a:blipFill>
            </p:spPr>
            <p:txBody>
              <a:bodyPr/>
              <a:lstStyle/>
              <a:p>
                <a:r>
                  <a:rPr lang="en-US">
                    <a:noFill/>
                  </a:rPr>
                  <a:t> </a:t>
                </a:r>
              </a:p>
            </p:txBody>
          </p:sp>
        </mc:Fallback>
      </mc:AlternateContent>
      <p:sp>
        <p:nvSpPr>
          <p:cNvPr id="12" name="Footer Placeholder 11">
            <a:extLst>
              <a:ext uri="{FF2B5EF4-FFF2-40B4-BE49-F238E27FC236}">
                <a16:creationId xmlns:a16="http://schemas.microsoft.com/office/drawing/2014/main" id="{F66D5D03-C317-2C8B-2276-4119AE74F16E}"/>
              </a:ext>
            </a:extLst>
          </p:cNvPr>
          <p:cNvSpPr>
            <a:spLocks noGrp="1"/>
          </p:cNvSpPr>
          <p:nvPr>
            <p:ph type="ftr" sz="quarter" idx="3"/>
          </p:nvPr>
        </p:nvSpPr>
        <p:spPr/>
        <p:txBody>
          <a:bodyPr/>
          <a:lstStyle/>
          <a:p>
            <a:r>
              <a:rPr lang="en-US" sz="1800" b="1">
                <a:solidFill>
                  <a:srgbClr val="FFB021"/>
                </a:solidFill>
                <a:latin typeface="Montserrat" pitchFamily="2" charset="0"/>
              </a:rPr>
              <a:t>Juan P.A. Maldonado </a:t>
            </a:r>
            <a:endParaRPr lang="en-US" dirty="0"/>
          </a:p>
        </p:txBody>
      </p:sp>
      <p:sp>
        <p:nvSpPr>
          <p:cNvPr id="13" name="Slide Number Placeholder 12">
            <a:extLst>
              <a:ext uri="{FF2B5EF4-FFF2-40B4-BE49-F238E27FC236}">
                <a16:creationId xmlns:a16="http://schemas.microsoft.com/office/drawing/2014/main" id="{B7236CF7-912D-2693-83BB-578B25C8BE7A}"/>
              </a:ext>
            </a:extLst>
          </p:cNvPr>
          <p:cNvSpPr>
            <a:spLocks noGrp="1"/>
          </p:cNvSpPr>
          <p:nvPr>
            <p:ph type="sldNum" sz="quarter" idx="4"/>
          </p:nvPr>
        </p:nvSpPr>
        <p:spPr/>
        <p:txBody>
          <a:bodyPr/>
          <a:lstStyle/>
          <a:p>
            <a:fld id="{F62BAB4A-DDC9-CF40-AD63-08BD56AFF626}" type="slidenum">
              <a:rPr lang="en-US" smtClean="0"/>
              <a:pPr/>
              <a:t>2</a:t>
            </a:fld>
            <a:endParaRPr lang="en-US" dirty="0">
              <a:solidFill>
                <a:srgbClr val="E4A338"/>
              </a:solidFill>
            </a:endParaRPr>
          </a:p>
        </p:txBody>
      </p:sp>
    </p:spTree>
    <p:extLst>
      <p:ext uri="{BB962C8B-B14F-4D97-AF65-F5344CB8AC3E}">
        <p14:creationId xmlns:p14="http://schemas.microsoft.com/office/powerpoint/2010/main" val="2333930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8EB60-790D-79DF-3A0B-D001F80EA34C}"/>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C6766B3-6054-58FB-8965-F6343EB5D25D}"/>
                  </a:ext>
                </a:extLst>
              </p:cNvPr>
              <p:cNvSpPr txBox="1"/>
              <p:nvPr/>
            </p:nvSpPr>
            <p:spPr>
              <a:xfrm>
                <a:off x="6915314" y="2325150"/>
                <a:ext cx="2922103" cy="106093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400" b="0" i="1" smtClean="0">
                              <a:latin typeface="Cambria Math" panose="02040503050406030204" pitchFamily="18" charset="0"/>
                              <a:ea typeface="Cambria Math" panose="02040503050406030204" pitchFamily="18" charset="0"/>
                            </a:rPr>
                          </m:ctrlPr>
                        </m:fPr>
                        <m:num>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𝐵</m:t>
                              </m:r>
                            </m:e>
                            <m:sub>
                              <m:r>
                                <a:rPr lang="en-US" sz="2400" b="0" i="1" smtClean="0">
                                  <a:latin typeface="Cambria Math" panose="02040503050406030204" pitchFamily="18" charset="0"/>
                                  <a:ea typeface="Cambria Math" panose="02040503050406030204" pitchFamily="18" charset="0"/>
                                </a:rPr>
                                <m:t>𝑒</m:t>
                              </m:r>
                            </m:sub>
                          </m:sSub>
                        </m:num>
                        <m:den>
                          <m:r>
                            <a:rPr lang="en-US" sz="2400" b="0" i="1" smtClean="0">
                              <a:latin typeface="Cambria Math" panose="02040503050406030204" pitchFamily="18" charset="0"/>
                              <a:ea typeface="Cambria Math" panose="02040503050406030204" pitchFamily="18" charset="0"/>
                            </a:rPr>
                            <m:t>𝐿</m:t>
                          </m:r>
                        </m:den>
                      </m:f>
                      <m:nary>
                        <m:naryPr>
                          <m:limLoc m:val="undOvr"/>
                          <m:subHide m:val="on"/>
                          <m:supHide m:val="on"/>
                          <m:ctrlPr>
                            <a:rPr lang="en-US" sz="2400" b="0" i="1" smtClean="0">
                              <a:latin typeface="Cambria Math" panose="02040503050406030204" pitchFamily="18" charset="0"/>
                              <a:ea typeface="Cambria Math" panose="02040503050406030204" pitchFamily="18" charset="0"/>
                            </a:rPr>
                          </m:ctrlPr>
                        </m:naryPr>
                        <m:sub/>
                        <m:sup/>
                        <m:e>
                          <m:r>
                            <a:rPr lang="en-US" sz="2400" b="0" i="1" smtClean="0">
                              <a:latin typeface="Cambria Math" panose="02040503050406030204" pitchFamily="18" charset="0"/>
                              <a:ea typeface="Cambria Math" panose="02040503050406030204" pitchFamily="18" charset="0"/>
                            </a:rPr>
                            <m:t>𝑑𝑧</m:t>
                          </m:r>
                          <m:r>
                            <a:rPr lang="en-US" sz="2400" b="0" i="1" smtClean="0">
                              <a:latin typeface="Cambria Math" panose="02040503050406030204" pitchFamily="18" charset="0"/>
                              <a:ea typeface="Cambria Math" panose="02040503050406030204" pitchFamily="18" charset="0"/>
                            </a:rPr>
                            <m:t>  </m:t>
                          </m:r>
                          <m:sSubSup>
                            <m:sSubSupPr>
                              <m:ctrlPr>
                                <a:rPr lang="en-US" sz="2400" b="1" i="1" smtClean="0">
                                  <a:latin typeface="Cambria Math" panose="02040503050406030204" pitchFamily="18" charset="0"/>
                                  <a:ea typeface="Cambria Math" panose="02040503050406030204" pitchFamily="18" charset="0"/>
                                </a:rPr>
                              </m:ctrlPr>
                            </m:sSubSupPr>
                            <m:e>
                              <m:r>
                                <a:rPr lang="en-US" sz="2400" b="0" i="1" smtClean="0">
                                  <a:latin typeface="Cambria Math" panose="02040503050406030204" pitchFamily="18" charset="0"/>
                                  <a:ea typeface="Cambria Math" panose="02040503050406030204" pitchFamily="18" charset="0"/>
                                </a:rPr>
                                <m:t>𝐸</m:t>
                              </m:r>
                            </m:e>
                            <m:sub>
                              <m:r>
                                <a:rPr lang="en-US" sz="2400" b="1" i="1" smtClean="0">
                                  <a:latin typeface="Cambria Math" panose="02040503050406030204" pitchFamily="18" charset="0"/>
                                  <a:ea typeface="Cambria Math" panose="02040503050406030204" pitchFamily="18" charset="0"/>
                                </a:rPr>
                                <m:t>𝒌</m:t>
                              </m:r>
                            </m:sub>
                            <m:sup>
                              <m:r>
                                <a:rPr lang="en-US" sz="2400" b="1" i="1" smtClean="0">
                                  <a:latin typeface="Cambria Math" panose="02040503050406030204" pitchFamily="18" charset="0"/>
                                  <a:ea typeface="Cambria Math" panose="02040503050406030204" pitchFamily="18" charset="0"/>
                                </a:rPr>
                                <m:t>∗,</m:t>
                              </m:r>
                              <m:r>
                                <a:rPr lang="en-US" sz="2400" b="1" i="1" smtClean="0">
                                  <a:latin typeface="Cambria Math" panose="02040503050406030204" pitchFamily="18" charset="0"/>
                                  <a:ea typeface="Cambria Math" panose="02040503050406030204" pitchFamily="18" charset="0"/>
                                </a:rPr>
                                <m:t>𝒚</m:t>
                              </m:r>
                            </m:sup>
                          </m:sSubSup>
                          <m:d>
                            <m:dPr>
                              <m:ctrlPr>
                                <a:rPr lang="en-US" sz="2400" b="1" i="1" smtClean="0">
                                  <a:latin typeface="Cambria Math" panose="02040503050406030204" pitchFamily="18"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𝑧</m:t>
                              </m:r>
                            </m:e>
                          </m:d>
                        </m:e>
                      </m:nary>
                    </m:oMath>
                  </m:oMathPara>
                </a14:m>
                <a:endParaRPr lang="en-US" sz="2400" dirty="0"/>
              </a:p>
            </p:txBody>
          </p:sp>
        </mc:Choice>
        <mc:Fallback xmlns="">
          <p:sp>
            <p:nvSpPr>
              <p:cNvPr id="14" name="TextBox 13">
                <a:extLst>
                  <a:ext uri="{FF2B5EF4-FFF2-40B4-BE49-F238E27FC236}">
                    <a16:creationId xmlns:a16="http://schemas.microsoft.com/office/drawing/2014/main" id="{9C6766B3-6054-58FB-8965-F6343EB5D25D}"/>
                  </a:ext>
                </a:extLst>
              </p:cNvPr>
              <p:cNvSpPr txBox="1">
                <a:spLocks noRot="1" noChangeAspect="1" noMove="1" noResize="1" noEditPoints="1" noAdjustHandles="1" noChangeArrowheads="1" noChangeShapeType="1" noTextEdit="1"/>
              </p:cNvSpPr>
              <p:nvPr/>
            </p:nvSpPr>
            <p:spPr>
              <a:xfrm>
                <a:off x="6915314" y="2325150"/>
                <a:ext cx="2922103" cy="1060931"/>
              </a:xfrm>
              <a:prstGeom prst="rect">
                <a:avLst/>
              </a:prstGeom>
              <a:blipFill>
                <a:blip r:embed="rId3"/>
                <a:stretch>
                  <a:fillRect l="-17316" t="-137647" b="-1929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719F6E5D-08D1-A424-2D85-17F9168884BB}"/>
                  </a:ext>
                </a:extLst>
              </p:cNvPr>
              <p:cNvSpPr txBox="1"/>
              <p:nvPr/>
            </p:nvSpPr>
            <p:spPr>
              <a:xfrm>
                <a:off x="533648" y="965400"/>
                <a:ext cx="11502887" cy="118680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400" b="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1</m:t>
                          </m:r>
                        </m:num>
                        <m:den>
                          <m:r>
                            <a:rPr lang="en-US" sz="2400" b="0" i="1" smtClean="0">
                              <a:latin typeface="Cambria Math" panose="02040503050406030204" pitchFamily="18" charset="0"/>
                              <a:ea typeface="Cambria Math" panose="02040503050406030204" pitchFamily="18" charset="0"/>
                            </a:rPr>
                            <m:t>𝑉</m:t>
                          </m:r>
                        </m:den>
                      </m:f>
                      <m:nary>
                        <m:naryPr>
                          <m:limLoc m:val="undOvr"/>
                          <m:subHide m:val="on"/>
                          <m:supHide m:val="on"/>
                          <m:ctrlPr>
                            <a:rPr lang="en-US" sz="2400" b="0" i="1" smtClean="0">
                              <a:latin typeface="Cambria Math" panose="02040503050406030204" pitchFamily="18" charset="0"/>
                              <a:ea typeface="Cambria Math" panose="02040503050406030204" pitchFamily="18" charset="0"/>
                            </a:rPr>
                          </m:ctrlPr>
                        </m:naryPr>
                        <m:sub/>
                        <m:sup/>
                        <m:e>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𝑑</m:t>
                              </m:r>
                            </m:e>
                            <m:sup>
                              <m:r>
                                <a:rPr lang="en-US" sz="2400" b="0" i="1" smtClean="0">
                                  <a:latin typeface="Cambria Math" panose="02040503050406030204" pitchFamily="18" charset="0"/>
                                  <a:ea typeface="Cambria Math" panose="02040503050406030204" pitchFamily="18" charset="0"/>
                                </a:rPr>
                                <m:t>3</m:t>
                              </m:r>
                            </m:sup>
                          </m:sSup>
                          <m:r>
                            <a:rPr lang="en-US" sz="2400" b="1" i="1" smtClean="0">
                              <a:latin typeface="Cambria Math" panose="02040503050406030204" pitchFamily="18" charset="0"/>
                              <a:ea typeface="Cambria Math" panose="02040503050406030204" pitchFamily="18" charset="0"/>
                            </a:rPr>
                            <m:t>𝒓</m:t>
                          </m:r>
                          <m:r>
                            <a:rPr lang="en-US" sz="2400" b="0" i="1" smtClean="0">
                              <a:latin typeface="Cambria Math" panose="02040503050406030204" pitchFamily="18" charset="0"/>
                              <a:ea typeface="Cambria Math" panose="02040503050406030204" pitchFamily="18" charset="0"/>
                            </a:rPr>
                            <m:t> </m:t>
                          </m:r>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𝑒</m:t>
                              </m:r>
                            </m:e>
                            <m:sup>
                              <m:r>
                                <a:rPr lang="en-US" sz="2400" b="0" i="1" smtClean="0">
                                  <a:latin typeface="Cambria Math" panose="02040503050406030204" pitchFamily="18" charset="0"/>
                                  <a:ea typeface="Cambria Math" panose="02040503050406030204" pitchFamily="18" charset="0"/>
                                </a:rPr>
                                <m:t>𝑖</m:t>
                              </m:r>
                              <m:r>
                                <a:rPr lang="en-US" sz="2400" b="1" i="1" smtClean="0">
                                  <a:latin typeface="Cambria Math" panose="02040503050406030204" pitchFamily="18" charset="0"/>
                                  <a:ea typeface="Cambria Math" panose="02040503050406030204" pitchFamily="18" charset="0"/>
                                </a:rPr>
                                <m:t>𝒑</m:t>
                              </m:r>
                              <m:r>
                                <a:rPr lang="en-US" sz="2400" b="1" i="1" smtClean="0">
                                  <a:latin typeface="Cambria Math" panose="02040503050406030204" pitchFamily="18" charset="0"/>
                                  <a:ea typeface="Cambria Math" panose="02040503050406030204" pitchFamily="18" charset="0"/>
                                </a:rPr>
                                <m:t>⋅</m:t>
                              </m:r>
                              <m:r>
                                <a:rPr lang="en-US" sz="2400" b="1" i="1" smtClean="0">
                                  <a:latin typeface="Cambria Math" panose="02040503050406030204" pitchFamily="18" charset="0"/>
                                  <a:ea typeface="Cambria Math" panose="02040503050406030204" pitchFamily="18" charset="0"/>
                                </a:rPr>
                                <m:t>𝒓</m:t>
                              </m:r>
                            </m:sup>
                          </m:sSup>
                          <m:sSub>
                            <m:sSubPr>
                              <m:ctrlPr>
                                <a:rPr lang="en-US" sz="2400" b="0" i="1" smtClean="0">
                                  <a:latin typeface="Cambria Math" panose="02040503050406030204" pitchFamily="18" charset="0"/>
                                  <a:ea typeface="Cambria Math" panose="02040503050406030204" pitchFamily="18" charset="0"/>
                                </a:rPr>
                              </m:ctrlPr>
                            </m:sSubPr>
                            <m:e>
                              <m:r>
                                <a:rPr lang="en-US" sz="2400" b="1" i="1" smtClean="0">
                                  <a:latin typeface="Cambria Math" panose="02040503050406030204" pitchFamily="18" charset="0"/>
                                  <a:ea typeface="Cambria Math" panose="02040503050406030204" pitchFamily="18" charset="0"/>
                                </a:rPr>
                                <m:t>𝑩</m:t>
                              </m:r>
                            </m:e>
                            <m:sub>
                              <m:r>
                                <a:rPr lang="en-US" sz="2400" b="0" i="1" smtClean="0">
                                  <a:latin typeface="Cambria Math" panose="02040503050406030204" pitchFamily="18" charset="0"/>
                                  <a:ea typeface="Cambria Math" panose="02040503050406030204" pitchFamily="18" charset="0"/>
                                </a:rPr>
                                <m:t>𝑒</m:t>
                              </m:r>
                            </m:sub>
                          </m:sSub>
                          <m:d>
                            <m:dPr>
                              <m:ctrlPr>
                                <a:rPr lang="en-US" sz="2400" b="0" i="1" smtClean="0">
                                  <a:latin typeface="Cambria Math" panose="02040503050406030204" pitchFamily="18" charset="0"/>
                                  <a:ea typeface="Cambria Math" panose="02040503050406030204" pitchFamily="18" charset="0"/>
                                </a:rPr>
                              </m:ctrlPr>
                            </m:dPr>
                            <m:e>
                              <m:r>
                                <a:rPr lang="en-US" sz="2400" b="1" i="1" smtClean="0">
                                  <a:latin typeface="Cambria Math" panose="02040503050406030204" pitchFamily="18" charset="0"/>
                                  <a:ea typeface="Cambria Math" panose="02040503050406030204" pitchFamily="18" charset="0"/>
                                </a:rPr>
                                <m:t>𝒓</m:t>
                              </m:r>
                            </m:e>
                          </m:d>
                          <m:r>
                            <a:rPr lang="en-US" sz="2400" b="0" i="1" smtClean="0">
                              <a:latin typeface="Cambria Math" panose="02040503050406030204" pitchFamily="18" charset="0"/>
                              <a:ea typeface="Cambria Math" panose="02040503050406030204" pitchFamily="18" charset="0"/>
                            </a:rPr>
                            <m:t>⋅</m:t>
                          </m:r>
                          <m:sSubSup>
                            <m:sSubSupPr>
                              <m:ctrlPr>
                                <a:rPr lang="en-US" sz="2400" b="0" i="1" smtClean="0">
                                  <a:latin typeface="Cambria Math" panose="02040503050406030204" pitchFamily="18" charset="0"/>
                                  <a:ea typeface="Cambria Math" panose="02040503050406030204" pitchFamily="18" charset="0"/>
                                </a:rPr>
                              </m:ctrlPr>
                            </m:sSubSupPr>
                            <m:e>
                              <m:r>
                                <a:rPr lang="en-US" sz="2400" b="1" i="1" smtClean="0">
                                  <a:latin typeface="Cambria Math" panose="02040503050406030204" pitchFamily="18" charset="0"/>
                                  <a:ea typeface="Cambria Math" panose="02040503050406030204" pitchFamily="18" charset="0"/>
                                </a:rPr>
                                <m:t>𝑬</m:t>
                              </m:r>
                            </m:e>
                            <m:sub>
                              <m:r>
                                <a:rPr lang="en-US" sz="2400" b="1" i="1" smtClean="0">
                                  <a:latin typeface="Cambria Math" panose="02040503050406030204" pitchFamily="18" charset="0"/>
                                  <a:ea typeface="Cambria Math" panose="02040503050406030204" pitchFamily="18" charset="0"/>
                                </a:rPr>
                                <m:t>𝒌</m:t>
                              </m:r>
                            </m:sub>
                            <m:sup>
                              <m:r>
                                <a:rPr lang="en-US" sz="2400" b="0" i="1" smtClean="0">
                                  <a:latin typeface="Cambria Math" panose="02040503050406030204" pitchFamily="18" charset="0"/>
                                  <a:ea typeface="Cambria Math" panose="02040503050406030204" pitchFamily="18" charset="0"/>
                                </a:rPr>
                                <m:t>∗</m:t>
                              </m:r>
                            </m:sup>
                          </m:sSubSup>
                          <m:r>
                            <a:rPr lang="en-US" sz="2400" b="0" i="1" smtClean="0">
                              <a:latin typeface="Cambria Math" panose="02040503050406030204" pitchFamily="18" charset="0"/>
                              <a:ea typeface="Cambria Math" panose="02040503050406030204" pitchFamily="18" charset="0"/>
                            </a:rPr>
                            <m:t>(</m:t>
                          </m:r>
                          <m:r>
                            <a:rPr lang="en-US" sz="2400" b="1" i="1" smtClean="0">
                              <a:latin typeface="Cambria Math" panose="02040503050406030204" pitchFamily="18" charset="0"/>
                              <a:ea typeface="Cambria Math" panose="02040503050406030204" pitchFamily="18" charset="0"/>
                            </a:rPr>
                            <m:t>𝒓</m:t>
                          </m:r>
                          <m:r>
                            <a:rPr lang="en-US" sz="2400" b="0" i="1" smtClean="0">
                              <a:latin typeface="Cambria Math" panose="02040503050406030204" pitchFamily="18" charset="0"/>
                              <a:ea typeface="Cambria Math" panose="02040503050406030204" pitchFamily="18" charset="0"/>
                            </a:rPr>
                            <m:t>)</m:t>
                          </m:r>
                        </m:e>
                      </m:nary>
                      <m:groupChr>
                        <m:groupChrPr>
                          <m:chr m:val="→"/>
                          <m:vertJc m:val="bot"/>
                          <m:ctrlPr>
                            <a:rPr lang="en-US" sz="2400" b="0" i="1" smtClean="0">
                              <a:latin typeface="Cambria Math" panose="02040503050406030204" pitchFamily="18" charset="0"/>
                              <a:ea typeface="Cambria Math" panose="02040503050406030204" pitchFamily="18" charset="0"/>
                            </a:rPr>
                          </m:ctrlPr>
                        </m:groupChrPr>
                        <m:e>
                          <m:eqArr>
                            <m:eqArrPr>
                              <m:ctrlPr>
                                <a:rPr lang="en-US" sz="2400" b="1" i="1" smtClean="0">
                                  <a:latin typeface="Cambria Math" panose="02040503050406030204" pitchFamily="18" charset="0"/>
                                  <a:ea typeface="Cambria Math" panose="02040503050406030204" pitchFamily="18" charset="0"/>
                                </a:rPr>
                              </m:ctrlPr>
                            </m:eqArrPr>
                            <m:e>
                              <m:r>
                                <m:rPr>
                                  <m:brk m:alnAt="2"/>
                                </m:rPr>
                                <a:rPr lang="en-US" sz="2400" b="1" i="1" smtClean="0">
                                  <a:latin typeface="Cambria Math" panose="02040503050406030204" pitchFamily="18" charset="0"/>
                                  <a:ea typeface="Cambria Math" panose="02040503050406030204" pitchFamily="18" charset="0"/>
                                </a:rPr>
                                <m:t>𝒑</m:t>
                              </m:r>
                              <m:r>
                                <a:rPr lang="en-US" sz="2400" b="0" i="1" smtClean="0">
                                  <a:latin typeface="Cambria Math" panose="02040503050406030204" pitchFamily="18" charset="0"/>
                                  <a:ea typeface="Cambria Math" panose="02040503050406030204" pitchFamily="18" charset="0"/>
                                </a:rPr>
                                <m:t>→0</m:t>
                              </m:r>
                            </m:e>
                            <m:e>
                              <m:r>
                                <a:rPr lang="en-US" sz="2400" b="0" i="1" smtClean="0">
                                  <a:latin typeface="Cambria Math" panose="02040503050406030204" pitchFamily="18" charset="0"/>
                                  <a:ea typeface="Cambria Math" panose="02040503050406030204" pitchFamily="18" charset="0"/>
                                </a:rPr>
                                <m:t>1</m:t>
                              </m:r>
                              <m:r>
                                <a:rPr lang="en-US" sz="2400" b="0" i="1" smtClean="0">
                                  <a:latin typeface="Cambria Math" panose="02040503050406030204" pitchFamily="18" charset="0"/>
                                  <a:ea typeface="Cambria Math" panose="02040503050406030204" pitchFamily="18" charset="0"/>
                                </a:rPr>
                                <m:t>𝐷</m:t>
                              </m:r>
                              <m:r>
                                <a:rPr lang="en-US" sz="2400" b="0" i="1" smtClean="0">
                                  <a:latin typeface="Cambria Math" panose="02040503050406030204" pitchFamily="18" charset="0"/>
                                  <a:ea typeface="Cambria Math" panose="02040503050406030204" pitchFamily="18" charset="0"/>
                                </a:rPr>
                                <m:t> </m:t>
                              </m:r>
                              <m:r>
                                <m:rPr>
                                  <m:sty m:val="p"/>
                                </m:rPr>
                                <a:rPr lang="en-US" sz="2400" b="0" i="0" smtClean="0">
                                  <a:latin typeface="Cambria Math" panose="02040503050406030204" pitchFamily="18" charset="0"/>
                                  <a:ea typeface="Cambria Math" panose="02040503050406030204" pitchFamily="18" charset="0"/>
                                </a:rPr>
                                <m:t>approx</m:t>
                              </m:r>
                            </m:e>
                          </m:eqArr>
                        </m:e>
                      </m:groupChr>
                      <m:r>
                        <a:rPr lang="en-US" sz="2400" b="0" i="1" smtClean="0">
                          <a:latin typeface="Cambria Math" panose="02040503050406030204" pitchFamily="18" charset="0"/>
                          <a:ea typeface="Cambria Math" panose="02040503050406030204" pitchFamily="18" charset="0"/>
                        </a:rPr>
                        <m:t>  </m:t>
                      </m:r>
                      <m:f>
                        <m:fPr>
                          <m:ctrlPr>
                            <a:rPr lang="en-US" sz="2400" b="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1</m:t>
                          </m:r>
                        </m:num>
                        <m:den>
                          <m:r>
                            <a:rPr lang="en-US" sz="2400" b="0" i="1" smtClean="0">
                              <a:latin typeface="Cambria Math" panose="02040503050406030204" pitchFamily="18" charset="0"/>
                              <a:ea typeface="Cambria Math" panose="02040503050406030204" pitchFamily="18" charset="0"/>
                            </a:rPr>
                            <m:t>𝐿</m:t>
                          </m:r>
                        </m:den>
                      </m:f>
                      <m:nary>
                        <m:naryPr>
                          <m:limLoc m:val="undOvr"/>
                          <m:subHide m:val="on"/>
                          <m:supHide m:val="on"/>
                          <m:ctrlPr>
                            <a:rPr lang="en-US" sz="2400" b="0" i="1" smtClean="0">
                              <a:latin typeface="Cambria Math" panose="02040503050406030204" pitchFamily="18" charset="0"/>
                              <a:ea typeface="Cambria Math" panose="02040503050406030204" pitchFamily="18" charset="0"/>
                            </a:rPr>
                          </m:ctrlPr>
                        </m:naryPr>
                        <m:sub/>
                        <m:sup/>
                        <m:e>
                          <m:r>
                            <a:rPr lang="en-US" sz="2400" b="0" i="1" smtClean="0">
                              <a:latin typeface="Cambria Math" panose="02040503050406030204" pitchFamily="18" charset="0"/>
                              <a:ea typeface="Cambria Math" panose="02040503050406030204" pitchFamily="18" charset="0"/>
                            </a:rPr>
                            <m:t>𝑑𝑧</m:t>
                          </m:r>
                          <m:r>
                            <a:rPr lang="en-US" sz="2400" b="0" i="1" smtClean="0">
                              <a:latin typeface="Cambria Math" panose="02040503050406030204" pitchFamily="18" charset="0"/>
                              <a:ea typeface="Cambria Math" panose="02040503050406030204" pitchFamily="18" charset="0"/>
                            </a:rPr>
                            <m:t>  </m:t>
                          </m:r>
                          <m:sSub>
                            <m:sSubPr>
                              <m:ctrlPr>
                                <a:rPr lang="en-US" sz="2400" b="0" i="1" smtClean="0">
                                  <a:latin typeface="Cambria Math" panose="02040503050406030204" pitchFamily="18" charset="0"/>
                                  <a:ea typeface="Cambria Math" panose="02040503050406030204" pitchFamily="18" charset="0"/>
                                </a:rPr>
                              </m:ctrlPr>
                            </m:sSubPr>
                            <m:e>
                              <m:r>
                                <a:rPr lang="en-US" sz="2400" b="1" i="1" smtClean="0">
                                  <a:latin typeface="Cambria Math" panose="02040503050406030204" pitchFamily="18" charset="0"/>
                                  <a:ea typeface="Cambria Math" panose="02040503050406030204" pitchFamily="18" charset="0"/>
                                </a:rPr>
                                <m:t>𝑩</m:t>
                              </m:r>
                            </m:e>
                            <m:sub>
                              <m:r>
                                <a:rPr lang="en-US" sz="2400" b="0" i="1" smtClean="0">
                                  <a:latin typeface="Cambria Math" panose="02040503050406030204" pitchFamily="18" charset="0"/>
                                  <a:ea typeface="Cambria Math" panose="02040503050406030204" pitchFamily="18" charset="0"/>
                                </a:rPr>
                                <m:t>𝑒</m:t>
                              </m:r>
                            </m:sub>
                          </m:sSub>
                          <m:d>
                            <m:dPr>
                              <m:ctrlPr>
                                <a:rPr lang="en-US" sz="2400" b="0" i="1" smtClean="0">
                                  <a:latin typeface="Cambria Math" panose="02040503050406030204" pitchFamily="18" charset="0"/>
                                  <a:ea typeface="Cambria Math" panose="02040503050406030204" pitchFamily="18" charset="0"/>
                                </a:rPr>
                              </m:ctrlPr>
                            </m:dPr>
                            <m:e>
                              <m:r>
                                <a:rPr lang="en-US" sz="2400" b="1" i="1" smtClean="0">
                                  <a:latin typeface="Cambria Math" panose="02040503050406030204" pitchFamily="18" charset="0"/>
                                  <a:ea typeface="Cambria Math" panose="02040503050406030204" pitchFamily="18" charset="0"/>
                                </a:rPr>
                                <m:t>𝒓</m:t>
                              </m:r>
                            </m:e>
                          </m:d>
                          <m:r>
                            <a:rPr lang="en-US" sz="2400" b="0" i="1" smtClean="0">
                              <a:latin typeface="Cambria Math" panose="02040503050406030204" pitchFamily="18" charset="0"/>
                              <a:ea typeface="Cambria Math" panose="02040503050406030204" pitchFamily="18" charset="0"/>
                            </a:rPr>
                            <m:t>⋅</m:t>
                          </m:r>
                          <m:sSubSup>
                            <m:sSubSupPr>
                              <m:ctrlPr>
                                <a:rPr lang="en-US" sz="2400" b="0" i="1" smtClean="0">
                                  <a:latin typeface="Cambria Math" panose="02040503050406030204" pitchFamily="18" charset="0"/>
                                  <a:ea typeface="Cambria Math" panose="02040503050406030204" pitchFamily="18" charset="0"/>
                                </a:rPr>
                              </m:ctrlPr>
                            </m:sSubSupPr>
                            <m:e>
                              <m:r>
                                <a:rPr lang="en-US" sz="2400" b="1" i="1" smtClean="0">
                                  <a:latin typeface="Cambria Math" panose="02040503050406030204" pitchFamily="18" charset="0"/>
                                  <a:ea typeface="Cambria Math" panose="02040503050406030204" pitchFamily="18" charset="0"/>
                                </a:rPr>
                                <m:t>𝑬</m:t>
                              </m:r>
                            </m:e>
                            <m:sub>
                              <m:r>
                                <a:rPr lang="en-US" sz="2400" b="1" i="1" smtClean="0">
                                  <a:latin typeface="Cambria Math" panose="02040503050406030204" pitchFamily="18" charset="0"/>
                                  <a:ea typeface="Cambria Math" panose="02040503050406030204" pitchFamily="18" charset="0"/>
                                </a:rPr>
                                <m:t>𝒌</m:t>
                              </m:r>
                            </m:sub>
                            <m:sup>
                              <m:r>
                                <a:rPr lang="en-US" sz="2400" b="0" i="1" smtClean="0">
                                  <a:latin typeface="Cambria Math" panose="02040503050406030204" pitchFamily="18" charset="0"/>
                                  <a:ea typeface="Cambria Math" panose="02040503050406030204" pitchFamily="18" charset="0"/>
                                </a:rPr>
                                <m:t>∗</m:t>
                              </m:r>
                            </m:sup>
                          </m:sSubSup>
                          <m:d>
                            <m:dPr>
                              <m:ctrlPr>
                                <a:rPr lang="en-US" sz="2400" b="0" i="1" smtClean="0">
                                  <a:latin typeface="Cambria Math" panose="02040503050406030204" pitchFamily="18" charset="0"/>
                                  <a:ea typeface="Cambria Math" panose="02040503050406030204" pitchFamily="18" charset="0"/>
                                </a:rPr>
                              </m:ctrlPr>
                            </m:dPr>
                            <m:e>
                              <m:r>
                                <a:rPr lang="en-US" sz="2400" b="1" i="1" smtClean="0">
                                  <a:latin typeface="Cambria Math" panose="02040503050406030204" pitchFamily="18" charset="0"/>
                                  <a:ea typeface="Cambria Math" panose="02040503050406030204" pitchFamily="18" charset="0"/>
                                </a:rPr>
                                <m:t>𝒓</m:t>
                              </m:r>
                            </m:e>
                          </m:d>
                        </m:e>
                      </m:nary>
                    </m:oMath>
                  </m:oMathPara>
                </a14:m>
                <a:endParaRPr lang="en-US" sz="2400" dirty="0"/>
              </a:p>
            </p:txBody>
          </p:sp>
        </mc:Choice>
        <mc:Fallback xmlns="">
          <p:sp>
            <p:nvSpPr>
              <p:cNvPr id="3" name="TextBox 2">
                <a:extLst>
                  <a:ext uri="{FF2B5EF4-FFF2-40B4-BE49-F238E27FC236}">
                    <a16:creationId xmlns:a16="http://schemas.microsoft.com/office/drawing/2014/main" id="{719F6E5D-08D1-A424-2D85-17F9168884BB}"/>
                  </a:ext>
                </a:extLst>
              </p:cNvPr>
              <p:cNvSpPr txBox="1">
                <a:spLocks noRot="1" noChangeAspect="1" noMove="1" noResize="1" noEditPoints="1" noAdjustHandles="1" noChangeArrowheads="1" noChangeShapeType="1" noTextEdit="1"/>
              </p:cNvSpPr>
              <p:nvPr/>
            </p:nvSpPr>
            <p:spPr>
              <a:xfrm>
                <a:off x="533648" y="965400"/>
                <a:ext cx="11502887" cy="1186800"/>
              </a:xfrm>
              <a:prstGeom prst="rect">
                <a:avLst/>
              </a:prstGeom>
              <a:blipFill>
                <a:blip r:embed="rId4"/>
                <a:stretch>
                  <a:fillRect t="-112632" b="-171579"/>
                </a:stretch>
              </a:blipFill>
            </p:spPr>
            <p:txBody>
              <a:bodyPr/>
              <a:lstStyle/>
              <a:p>
                <a:r>
                  <a:rPr lang="en-US">
                    <a:noFill/>
                  </a:rPr>
                  <a:t> </a:t>
                </a:r>
              </a:p>
            </p:txBody>
          </p:sp>
        </mc:Fallback>
      </mc:AlternateContent>
      <p:sp>
        <p:nvSpPr>
          <p:cNvPr id="9" name="Right Brace 8">
            <a:extLst>
              <a:ext uri="{FF2B5EF4-FFF2-40B4-BE49-F238E27FC236}">
                <a16:creationId xmlns:a16="http://schemas.microsoft.com/office/drawing/2014/main" id="{F5C5F899-FFCE-FDEB-6BA8-FFB86E9168AA}"/>
              </a:ext>
            </a:extLst>
          </p:cNvPr>
          <p:cNvSpPr/>
          <p:nvPr/>
        </p:nvSpPr>
        <p:spPr>
          <a:xfrm rot="5400000">
            <a:off x="8031038" y="1007262"/>
            <a:ext cx="385857" cy="2531165"/>
          </a:xfrm>
          <a:prstGeom prst="rightBrace">
            <a:avLst/>
          </a:prstGeom>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Right Brace 15">
            <a:extLst>
              <a:ext uri="{FF2B5EF4-FFF2-40B4-BE49-F238E27FC236}">
                <a16:creationId xmlns:a16="http://schemas.microsoft.com/office/drawing/2014/main" id="{86A611EB-8F4F-0AEC-30F7-CFF97A1E57FA}"/>
              </a:ext>
            </a:extLst>
          </p:cNvPr>
          <p:cNvSpPr/>
          <p:nvPr/>
        </p:nvSpPr>
        <p:spPr>
          <a:xfrm rot="5400000">
            <a:off x="8418029" y="2639235"/>
            <a:ext cx="385857" cy="1289605"/>
          </a:xfrm>
          <a:prstGeom prst="rightBrace">
            <a:avLst/>
          </a:prstGeom>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E253295-844A-BE87-3EA6-DB676478A55A}"/>
                  </a:ext>
                </a:extLst>
              </p:cNvPr>
              <p:cNvSpPr txBox="1"/>
              <p:nvPr/>
            </p:nvSpPr>
            <p:spPr>
              <a:xfrm>
                <a:off x="8282620" y="3479417"/>
                <a:ext cx="3689151" cy="893643"/>
              </a:xfrm>
              <a:prstGeom prst="rect">
                <a:avLst/>
              </a:prstGeom>
              <a:noFill/>
            </p:spPr>
            <p:txBody>
              <a:bodyPr wrap="none" lIns="0" tIns="0" rIns="0" bIns="0" rtlCol="0">
                <a:spAutoFit/>
              </a:bodyPr>
              <a:lstStyle/>
              <a:p>
                <a14:m>
                  <m:oMath xmlns:m="http://schemas.openxmlformats.org/officeDocument/2006/math">
                    <m:r>
                      <a:rPr lang="en-US" sz="2400" i="1" smtClean="0">
                        <a:latin typeface="Cambria Math" panose="02040503050406030204" pitchFamily="18" charset="0"/>
                        <a:ea typeface="Cambria Math" panose="02040503050406030204" pitchFamily="18" charset="0"/>
                      </a:rPr>
                      <m:t>≡</m:t>
                    </m:r>
                    <m:sSub>
                      <m:sSubPr>
                        <m:ctrlPr>
                          <a:rPr lang="en-US" sz="2400" b="0" i="1" smtClean="0">
                            <a:latin typeface="Cambria Math" panose="02040503050406030204" pitchFamily="18" charset="0"/>
                            <a:ea typeface="Cambria Math" panose="02040503050406030204" pitchFamily="18" charset="0"/>
                          </a:rPr>
                        </m:ctrlPr>
                      </m:sSubPr>
                      <m:e>
                        <m:f>
                          <m:fPr>
                            <m:ctrlPr>
                              <a:rPr lang="en-US" sz="2400" b="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2</m:t>
                            </m:r>
                          </m:num>
                          <m:den>
                            <m:r>
                              <a:rPr lang="en-US" sz="2400" b="0" i="1" smtClean="0">
                                <a:latin typeface="Cambria Math" panose="02040503050406030204" pitchFamily="18" charset="0"/>
                                <a:ea typeface="Cambria Math" panose="02040503050406030204" pitchFamily="18" charset="0"/>
                              </a:rPr>
                              <m:t>𝜔</m:t>
                            </m:r>
                          </m:den>
                        </m:f>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𝛽</m:t>
                        </m:r>
                      </m:e>
                      <m:sub>
                        <m:r>
                          <a:rPr lang="en-US" sz="2400" b="0" i="1" smtClean="0">
                            <a:latin typeface="Cambria Math" panose="02040503050406030204" pitchFamily="18" charset="0"/>
                            <a:ea typeface="Cambria Math" panose="02040503050406030204" pitchFamily="18" charset="0"/>
                          </a:rPr>
                          <m:t>1</m:t>
                        </m:r>
                        <m:r>
                          <a:rPr lang="en-US" sz="2400" b="0" i="1" smtClean="0">
                            <a:latin typeface="Cambria Math" panose="02040503050406030204" pitchFamily="18" charset="0"/>
                            <a:ea typeface="Cambria Math" panose="02040503050406030204" pitchFamily="18" charset="0"/>
                          </a:rPr>
                          <m:t>𝐷</m:t>
                        </m:r>
                      </m:sub>
                    </m:sSub>
                    <m:r>
                      <a:rPr lang="en-US" sz="2400" b="0" i="1" smtClean="0">
                        <a:latin typeface="Cambria Math" panose="02040503050406030204" pitchFamily="18" charset="0"/>
                        <a:ea typeface="Cambria Math" panose="02040503050406030204" pitchFamily="18" charset="0"/>
                      </a:rPr>
                      <m:t> , </m:t>
                    </m:r>
                  </m:oMath>
                </a14:m>
                <a:r>
                  <a:rPr lang="en-US" sz="2400" dirty="0"/>
                  <a:t>“1D Boost-factor </a:t>
                </a:r>
              </a:p>
              <a:p>
                <a:r>
                  <a:rPr lang="en-US" sz="2400" dirty="0"/>
                  <a:t>	amplitude”</a:t>
                </a:r>
              </a:p>
            </p:txBody>
          </p:sp>
        </mc:Choice>
        <mc:Fallback xmlns="">
          <p:sp>
            <p:nvSpPr>
              <p:cNvPr id="17" name="TextBox 16">
                <a:extLst>
                  <a:ext uri="{FF2B5EF4-FFF2-40B4-BE49-F238E27FC236}">
                    <a16:creationId xmlns:a16="http://schemas.microsoft.com/office/drawing/2014/main" id="{AE253295-844A-BE87-3EA6-DB676478A55A}"/>
                  </a:ext>
                </a:extLst>
              </p:cNvPr>
              <p:cNvSpPr txBox="1">
                <a:spLocks noRot="1" noChangeAspect="1" noMove="1" noResize="1" noEditPoints="1" noAdjustHandles="1" noChangeArrowheads="1" noChangeShapeType="1" noTextEdit="1"/>
              </p:cNvSpPr>
              <p:nvPr/>
            </p:nvSpPr>
            <p:spPr>
              <a:xfrm>
                <a:off x="8282620" y="3479417"/>
                <a:ext cx="3689151" cy="893643"/>
              </a:xfrm>
              <a:prstGeom prst="rect">
                <a:avLst/>
              </a:prstGeom>
              <a:blipFill>
                <a:blip r:embed="rId5"/>
                <a:stretch>
                  <a:fillRect l="-2405" t="-1408" r="-4124" b="-19718"/>
                </a:stretch>
              </a:blipFill>
            </p:spPr>
            <p:txBody>
              <a:bodyPr/>
              <a:lstStyle/>
              <a:p>
                <a:r>
                  <a:rPr lang="en-US">
                    <a:noFill/>
                  </a:rPr>
                  <a:t> </a:t>
                </a:r>
              </a:p>
            </p:txBody>
          </p:sp>
        </mc:Fallback>
      </mc:AlternateContent>
      <p:pic>
        <p:nvPicPr>
          <p:cNvPr id="27" name="Picture 26">
            <a:extLst>
              <a:ext uri="{FF2B5EF4-FFF2-40B4-BE49-F238E27FC236}">
                <a16:creationId xmlns:a16="http://schemas.microsoft.com/office/drawing/2014/main" id="{4A6BF51B-F668-DCB1-91F6-FE2CE237D38D}"/>
              </a:ext>
            </a:extLst>
          </p:cNvPr>
          <p:cNvPicPr>
            <a:picLocks noChangeAspect="1"/>
          </p:cNvPicPr>
          <p:nvPr/>
        </p:nvPicPr>
        <p:blipFill>
          <a:blip r:embed="rId6"/>
          <a:stretch>
            <a:fillRect/>
          </a:stretch>
        </p:blipFill>
        <p:spPr>
          <a:xfrm>
            <a:off x="244614" y="2043016"/>
            <a:ext cx="6589088" cy="4654791"/>
          </a:xfrm>
          <a:prstGeom prst="rect">
            <a:avLst/>
          </a:prstGeom>
        </p:spPr>
      </p:pic>
      <p:sp>
        <p:nvSpPr>
          <p:cNvPr id="30" name="Title 1">
            <a:extLst>
              <a:ext uri="{FF2B5EF4-FFF2-40B4-BE49-F238E27FC236}">
                <a16:creationId xmlns:a16="http://schemas.microsoft.com/office/drawing/2014/main" id="{C7A6D0CC-7DFF-A9C6-5D05-515FCAA53971}"/>
              </a:ext>
            </a:extLst>
          </p:cNvPr>
          <p:cNvSpPr txBox="1">
            <a:spLocks/>
          </p:cNvSpPr>
          <p:nvPr/>
        </p:nvSpPr>
        <p:spPr>
          <a:xfrm>
            <a:off x="838200" y="-20471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a:solidFill>
                  <a:srgbClr val="E4A338"/>
                </a:solidFill>
                <a:latin typeface="Montserrat" pitchFamily="2" charset="77"/>
              </a:rPr>
              <a:t>The MADMAX concept</a:t>
            </a:r>
            <a:endParaRPr lang="en-US" sz="3400" b="1" dirty="0">
              <a:solidFill>
                <a:srgbClr val="E4A338"/>
              </a:solidFill>
              <a:latin typeface="Montserrat" pitchFamily="2" charset="77"/>
            </a:endParaRPr>
          </a:p>
        </p:txBody>
      </p:sp>
      <p:sp>
        <p:nvSpPr>
          <p:cNvPr id="31" name="Footer Placeholder 30">
            <a:extLst>
              <a:ext uri="{FF2B5EF4-FFF2-40B4-BE49-F238E27FC236}">
                <a16:creationId xmlns:a16="http://schemas.microsoft.com/office/drawing/2014/main" id="{86A82645-628D-EA3E-C562-C995B3AE97C0}"/>
              </a:ext>
            </a:extLst>
          </p:cNvPr>
          <p:cNvSpPr>
            <a:spLocks noGrp="1"/>
          </p:cNvSpPr>
          <p:nvPr>
            <p:ph type="ftr" sz="quarter" idx="3"/>
          </p:nvPr>
        </p:nvSpPr>
        <p:spPr/>
        <p:txBody>
          <a:bodyPr/>
          <a:lstStyle/>
          <a:p>
            <a:r>
              <a:rPr lang="en-US" sz="1800" b="1">
                <a:solidFill>
                  <a:srgbClr val="FFB021"/>
                </a:solidFill>
                <a:latin typeface="Montserrat" pitchFamily="2" charset="0"/>
              </a:rPr>
              <a:t>Juan P.A. Maldonado </a:t>
            </a:r>
            <a:endParaRPr lang="en-US" dirty="0"/>
          </a:p>
        </p:txBody>
      </p:sp>
      <p:sp>
        <p:nvSpPr>
          <p:cNvPr id="32" name="Slide Number Placeholder 31">
            <a:extLst>
              <a:ext uri="{FF2B5EF4-FFF2-40B4-BE49-F238E27FC236}">
                <a16:creationId xmlns:a16="http://schemas.microsoft.com/office/drawing/2014/main" id="{49D99490-4D7F-A7F0-2B06-E07F14D0B1B3}"/>
              </a:ext>
            </a:extLst>
          </p:cNvPr>
          <p:cNvSpPr>
            <a:spLocks noGrp="1"/>
          </p:cNvSpPr>
          <p:nvPr>
            <p:ph type="sldNum" sz="quarter" idx="4"/>
          </p:nvPr>
        </p:nvSpPr>
        <p:spPr/>
        <p:txBody>
          <a:bodyPr/>
          <a:lstStyle/>
          <a:p>
            <a:fld id="{F62BAB4A-DDC9-CF40-AD63-08BD56AFF626}" type="slidenum">
              <a:rPr lang="en-US" smtClean="0"/>
              <a:pPr/>
              <a:t>3</a:t>
            </a:fld>
            <a:endParaRPr lang="en-US" dirty="0">
              <a:solidFill>
                <a:srgbClr val="E4A338"/>
              </a:solidFill>
            </a:endParaRPr>
          </a:p>
        </p:txBody>
      </p:sp>
    </p:spTree>
    <p:extLst>
      <p:ext uri="{BB962C8B-B14F-4D97-AF65-F5344CB8AC3E}">
        <p14:creationId xmlns:p14="http://schemas.microsoft.com/office/powerpoint/2010/main" val="2193517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E93BD-AC01-5F56-EFB7-645876D69072}"/>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FC19E27-1604-A682-B095-8D0D8B6C1854}"/>
                  </a:ext>
                </a:extLst>
              </p:cNvPr>
              <p:cNvSpPr txBox="1"/>
              <p:nvPr/>
            </p:nvSpPr>
            <p:spPr>
              <a:xfrm>
                <a:off x="464372" y="954029"/>
                <a:ext cx="11354588" cy="3217612"/>
              </a:xfrm>
              <a:prstGeom prst="rect">
                <a:avLst/>
              </a:prstGeom>
              <a:noFill/>
            </p:spPr>
            <p:txBody>
              <a:bodyPr wrap="square" rtlCol="0">
                <a:spAutoFit/>
              </a:bodyPr>
              <a:lstStyle/>
              <a:p>
                <a:r>
                  <a:rPr lang="en-US" sz="2400" dirty="0">
                    <a:latin typeface="Montserrat" pitchFamily="2" charset="77"/>
                  </a:rPr>
                  <a:t>Plugging </a:t>
                </a:r>
              </a:p>
              <a:p>
                <a:endParaRPr lang="en-US" sz="2400" dirty="0">
                  <a:latin typeface="Montserrat" pitchFamily="2" charset="77"/>
                </a:endParaRPr>
              </a:p>
              <a:p>
                <a:endParaRPr lang="en-US" sz="2400" dirty="0">
                  <a:latin typeface="Montserrat" pitchFamily="2" charset="77"/>
                </a:endParaRPr>
              </a:p>
              <a:p>
                <a:r>
                  <a:rPr lang="en-US" sz="2400" dirty="0">
                    <a:latin typeface="Montserrat" pitchFamily="2" charset="77"/>
                  </a:rPr>
                  <a:t>In</a:t>
                </a:r>
              </a:p>
              <a:p>
                <a:endParaRPr lang="en-US" sz="2400" dirty="0">
                  <a:latin typeface="Montserrat" pitchFamily="2" charset="77"/>
                </a:endParaRPr>
              </a:p>
              <a:p>
                <a:r>
                  <a:rPr lang="en-US" sz="2400" dirty="0">
                    <a:latin typeface="Montserrat" pitchFamily="2" charset="77"/>
                  </a:rPr>
                  <a:t>Emitted axion-induced power in the form of microwave photons :</a:t>
                </a:r>
              </a:p>
              <a:p>
                <a:endParaRPr lang="en-US" sz="2400" dirty="0">
                  <a:latin typeface="Montserrat" pitchFamily="2" charset="77"/>
                </a:endParaRPr>
              </a:p>
              <a:p>
                <a:pPr algn="ctr"/>
                <a:r>
                  <a:rPr lang="en-US" sz="2400" dirty="0">
                    <a:latin typeface="Montserrat" pitchFamily="2" charset="77"/>
                  </a:rPr>
                  <a:t>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𝑃</m:t>
                        </m:r>
                      </m:e>
                      <m:sub>
                        <m:r>
                          <a:rPr lang="en-US" sz="2400" b="0" i="1" smtClean="0">
                            <a:latin typeface="Cambria Math" panose="02040503050406030204" pitchFamily="18" charset="0"/>
                          </a:rPr>
                          <m:t>𝑎</m:t>
                        </m:r>
                        <m:r>
                          <a:rPr lang="en-US" sz="2400" b="0" i="1" smtClean="0">
                            <a:latin typeface="Cambria Math" panose="02040503050406030204" pitchFamily="18" charset="0"/>
                          </a:rPr>
                          <m:t>→</m:t>
                        </m:r>
                        <m:r>
                          <a:rPr lang="en-US" sz="2400" b="0" i="1" smtClean="0">
                            <a:latin typeface="Cambria Math" panose="02040503050406030204" pitchFamily="18" charset="0"/>
                          </a:rPr>
                          <m:t>𝛾</m:t>
                        </m:r>
                      </m:sub>
                    </m:sSub>
                    <m:r>
                      <a:rPr lang="en-US" sz="2400" b="0" i="1" smtClean="0">
                        <a:latin typeface="Cambria Math" panose="02040503050406030204" pitchFamily="18" charset="0"/>
                      </a:rPr>
                      <m:t>=ℏ</m:t>
                    </m:r>
                    <m:r>
                      <a:rPr lang="en-US" sz="2400" b="0" i="1" smtClean="0">
                        <a:latin typeface="Cambria Math" panose="02040503050406030204" pitchFamily="18" charset="0"/>
                      </a:rPr>
                      <m:t>𝜔</m:t>
                    </m:r>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Γ</m:t>
                        </m:r>
                      </m:e>
                      <m:sub>
                        <m:r>
                          <a:rPr lang="en-US" sz="2400" b="0" i="1" smtClean="0">
                            <a:latin typeface="Cambria Math" panose="02040503050406030204" pitchFamily="18" charset="0"/>
                          </a:rPr>
                          <m:t>𝑎</m:t>
                        </m:r>
                        <m:r>
                          <a:rPr lang="en-US" sz="2400" b="0" i="1" smtClean="0">
                            <a:latin typeface="Cambria Math" panose="02040503050406030204" pitchFamily="18" charset="0"/>
                          </a:rPr>
                          <m:t>→</m:t>
                        </m:r>
                        <m:r>
                          <a:rPr lang="en-US" sz="2400" b="0" i="1" smtClean="0">
                            <a:latin typeface="Cambria Math" panose="02040503050406030204" pitchFamily="18" charset="0"/>
                          </a:rPr>
                          <m:t>𝛾</m:t>
                        </m:r>
                      </m:sub>
                    </m:sSub>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𝑁</m:t>
                        </m:r>
                      </m:e>
                      <m:sub>
                        <m:r>
                          <a:rPr lang="en-US" sz="2400" b="0" i="1" smtClean="0">
                            <a:latin typeface="Cambria Math" panose="02040503050406030204" pitchFamily="18" charset="0"/>
                          </a:rPr>
                          <m:t>𝑎</m:t>
                        </m:r>
                      </m:sub>
                    </m:sSub>
                    <m:r>
                      <a:rPr lang="en-US" sz="2400" b="0" i="1" smtClean="0">
                        <a:latin typeface="Cambria Math" panose="02040503050406030204" pitchFamily="18" charset="0"/>
                      </a:rPr>
                      <m:t>=ℏ</m:t>
                    </m:r>
                    <m:r>
                      <a:rPr lang="en-US" sz="2400" b="0" i="1" smtClean="0">
                        <a:latin typeface="Cambria Math" panose="02040503050406030204" pitchFamily="18" charset="0"/>
                      </a:rPr>
                      <m:t>𝜔</m:t>
                    </m:r>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Γ</m:t>
                        </m:r>
                      </m:e>
                      <m:sub>
                        <m:r>
                          <a:rPr lang="en-US" sz="2400" b="0" i="1" smtClean="0">
                            <a:latin typeface="Cambria Math" panose="02040503050406030204" pitchFamily="18" charset="0"/>
                          </a:rPr>
                          <m:t>𝑎</m:t>
                        </m:r>
                        <m:r>
                          <a:rPr lang="en-US" sz="2400" b="0" i="1" smtClean="0">
                            <a:latin typeface="Cambria Math" panose="02040503050406030204" pitchFamily="18" charset="0"/>
                          </a:rPr>
                          <m:t>→</m:t>
                        </m:r>
                        <m:r>
                          <a:rPr lang="en-US" sz="2400" b="0" i="1" smtClean="0">
                            <a:latin typeface="Cambria Math" panose="02040503050406030204" pitchFamily="18" charset="0"/>
                          </a:rPr>
                          <m:t>𝛾</m:t>
                        </m:r>
                      </m:sub>
                    </m:sSub>
                    <m:f>
                      <m:fPr>
                        <m:ctrlPr>
                          <a:rPr lang="en-US" sz="2400" b="0" i="1" smtClean="0">
                            <a:latin typeface="Cambria Math" panose="02040503050406030204" pitchFamily="18" charset="0"/>
                          </a:rPr>
                        </m:ctrlPr>
                      </m:fPr>
                      <m:num>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𝜌</m:t>
                            </m:r>
                          </m:e>
                          <m:sub>
                            <m:r>
                              <a:rPr lang="en-US" sz="2400" b="0" i="1" smtClean="0">
                                <a:latin typeface="Cambria Math" panose="02040503050406030204" pitchFamily="18" charset="0"/>
                              </a:rPr>
                              <m:t>𝐷𝑀</m:t>
                            </m:r>
                          </m:sub>
                        </m:sSub>
                      </m:num>
                      <m:den>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𝑚</m:t>
                            </m:r>
                          </m:e>
                          <m:sub>
                            <m:r>
                              <a:rPr lang="en-US" sz="2400" b="0" i="1" smtClean="0">
                                <a:latin typeface="Cambria Math" panose="02040503050406030204" pitchFamily="18" charset="0"/>
                              </a:rPr>
                              <m:t>𝑎</m:t>
                            </m:r>
                          </m:sub>
                        </m:sSub>
                      </m:den>
                    </m:f>
                    <m:r>
                      <a:rPr lang="en-US" sz="2400" b="0" i="1" smtClean="0">
                        <a:latin typeface="Cambria Math" panose="02040503050406030204" pitchFamily="18" charset="0"/>
                      </a:rPr>
                      <m:t>𝑉</m:t>
                    </m:r>
                  </m:oMath>
                </a14:m>
                <a:endParaRPr lang="en-US" sz="2400" dirty="0">
                  <a:latin typeface="Montserrat" pitchFamily="2" charset="77"/>
                </a:endParaRPr>
              </a:p>
            </p:txBody>
          </p:sp>
        </mc:Choice>
        <mc:Fallback xmlns="">
          <p:sp>
            <p:nvSpPr>
              <p:cNvPr id="11" name="TextBox 10">
                <a:extLst>
                  <a:ext uri="{FF2B5EF4-FFF2-40B4-BE49-F238E27FC236}">
                    <a16:creationId xmlns:a16="http://schemas.microsoft.com/office/drawing/2014/main" id="{BFC19E27-1604-A682-B095-8D0D8B6C1854}"/>
                  </a:ext>
                </a:extLst>
              </p:cNvPr>
              <p:cNvSpPr txBox="1">
                <a:spLocks noRot="1" noChangeAspect="1" noMove="1" noResize="1" noEditPoints="1" noAdjustHandles="1" noChangeArrowheads="1" noChangeShapeType="1" noTextEdit="1"/>
              </p:cNvSpPr>
              <p:nvPr/>
            </p:nvSpPr>
            <p:spPr>
              <a:xfrm>
                <a:off x="464372" y="954029"/>
                <a:ext cx="11354588" cy="3217612"/>
              </a:xfrm>
              <a:prstGeom prst="rect">
                <a:avLst/>
              </a:prstGeom>
              <a:blipFill>
                <a:blip r:embed="rId3"/>
                <a:stretch>
                  <a:fillRect l="-894" t="-15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64D9EE21-AAE4-FD47-850A-8FA87471A048}"/>
                  </a:ext>
                </a:extLst>
              </p:cNvPr>
              <p:cNvSpPr txBox="1"/>
              <p:nvPr/>
            </p:nvSpPr>
            <p:spPr>
              <a:xfrm>
                <a:off x="2274646" y="753789"/>
                <a:ext cx="4074962" cy="7515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400" b="0" i="1" smtClean="0">
                              <a:latin typeface="Cambria Math" panose="02040503050406030204" pitchFamily="18" charset="0"/>
                            </a:rPr>
                          </m:ctrlPr>
                        </m:sSupPr>
                        <m:e>
                          <m:d>
                            <m:dPr>
                              <m:begChr m:val="|"/>
                              <m:endChr m:val="|"/>
                              <m:ctrlPr>
                                <a:rPr lang="en-US" sz="2400" b="0" i="1" smtClean="0">
                                  <a:latin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ℳ</m:t>
                              </m:r>
                            </m:e>
                          </m:d>
                        </m:e>
                        <m:sup>
                          <m:r>
                            <a:rPr lang="en-US" sz="2400" b="0" i="1" smtClean="0">
                              <a:latin typeface="Cambria Math" panose="02040503050406030204" pitchFamily="18" charset="0"/>
                            </a:rPr>
                            <m:t>2</m:t>
                          </m:r>
                        </m:sup>
                      </m:sSup>
                      <m:r>
                        <a:rPr lang="en-US" sz="2400" b="0" i="1" smtClean="0">
                          <a:latin typeface="Cambria Math" panose="02040503050406030204" pitchFamily="18" charset="0"/>
                          <a:ea typeface="Cambria Math" panose="02040503050406030204" pitchFamily="18" charset="0"/>
                        </a:rPr>
                        <m:t>= </m:t>
                      </m:r>
                      <m:f>
                        <m:fPr>
                          <m:ctrlPr>
                            <a:rPr lang="en-US" sz="2400" b="0" i="1" smtClean="0">
                              <a:latin typeface="Cambria Math" panose="02040503050406030204" pitchFamily="18" charset="0"/>
                              <a:ea typeface="Cambria Math" panose="02040503050406030204" pitchFamily="18" charset="0"/>
                            </a:rPr>
                          </m:ctrlPr>
                        </m:fPr>
                        <m:num>
                          <m:sSubSup>
                            <m:sSubSupPr>
                              <m:ctrlPr>
                                <a:rPr lang="en-US" sz="2400" b="0" i="1" smtClean="0">
                                  <a:latin typeface="Cambria Math" panose="02040503050406030204" pitchFamily="18" charset="0"/>
                                  <a:ea typeface="Cambria Math" panose="02040503050406030204" pitchFamily="18" charset="0"/>
                                </a:rPr>
                              </m:ctrlPr>
                            </m:sSubSupPr>
                            <m:e>
                              <m:r>
                                <a:rPr lang="en-US" sz="2400" b="0" i="1" smtClean="0">
                                  <a:latin typeface="Cambria Math" panose="02040503050406030204" pitchFamily="18" charset="0"/>
                                  <a:ea typeface="Cambria Math" panose="02040503050406030204" pitchFamily="18" charset="0"/>
                                </a:rPr>
                                <m:t>𝑔</m:t>
                              </m:r>
                            </m:e>
                            <m:sub>
                              <m:r>
                                <a:rPr lang="en-US" sz="2400" b="0" i="1" smtClean="0">
                                  <a:latin typeface="Cambria Math" panose="02040503050406030204" pitchFamily="18" charset="0"/>
                                  <a:ea typeface="Cambria Math" panose="02040503050406030204" pitchFamily="18" charset="0"/>
                                </a:rPr>
                                <m:t>𝑎</m:t>
                              </m:r>
                              <m:r>
                                <a:rPr lang="en-US" sz="2400" b="0" i="1" smtClean="0">
                                  <a:latin typeface="Cambria Math" panose="02040503050406030204" pitchFamily="18" charset="0"/>
                                  <a:ea typeface="Cambria Math" panose="02040503050406030204" pitchFamily="18" charset="0"/>
                                </a:rPr>
                                <m:t>𝛾</m:t>
                              </m:r>
                            </m:sub>
                            <m:sup>
                              <m:r>
                                <a:rPr lang="en-US" sz="2400" b="0" i="1" smtClean="0">
                                  <a:latin typeface="Cambria Math" panose="02040503050406030204" pitchFamily="18" charset="0"/>
                                  <a:ea typeface="Cambria Math" panose="02040503050406030204" pitchFamily="18" charset="0"/>
                                </a:rPr>
                                <m:t>2</m:t>
                              </m:r>
                            </m:sup>
                          </m:sSubSup>
                        </m:num>
                        <m:den>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𝜔</m:t>
                              </m:r>
                            </m:e>
                            <m:sup>
                              <m:r>
                                <a:rPr lang="en-US" sz="2400" b="0" i="1" smtClean="0">
                                  <a:latin typeface="Cambria Math" panose="02040503050406030204" pitchFamily="18" charset="0"/>
                                  <a:ea typeface="Cambria Math" panose="02040503050406030204" pitchFamily="18" charset="0"/>
                                </a:rPr>
                                <m:t>2</m:t>
                              </m:r>
                            </m:sup>
                          </m:sSup>
                          <m:r>
                            <a:rPr lang="en-US" sz="2400" b="0" i="1" smtClean="0">
                              <a:latin typeface="Cambria Math" panose="02040503050406030204" pitchFamily="18" charset="0"/>
                              <a:ea typeface="Cambria Math" panose="02040503050406030204" pitchFamily="18" charset="0"/>
                            </a:rPr>
                            <m:t>𝐿</m:t>
                          </m:r>
                        </m:den>
                      </m:f>
                      <m:sSubSup>
                        <m:sSubSupPr>
                          <m:ctrlPr>
                            <a:rPr lang="en-US" sz="2400" b="0" i="1" smtClean="0">
                              <a:latin typeface="Cambria Math" panose="02040503050406030204" pitchFamily="18" charset="0"/>
                              <a:ea typeface="Cambria Math" panose="02040503050406030204" pitchFamily="18" charset="0"/>
                            </a:rPr>
                          </m:ctrlPr>
                        </m:sSubSupPr>
                        <m:e>
                          <m:r>
                            <a:rPr lang="en-US" sz="2400" b="0" i="1" smtClean="0">
                              <a:latin typeface="Cambria Math" panose="02040503050406030204" pitchFamily="18" charset="0"/>
                              <a:ea typeface="Cambria Math" panose="02040503050406030204" pitchFamily="18" charset="0"/>
                            </a:rPr>
                            <m:t>𝐵</m:t>
                          </m:r>
                        </m:e>
                        <m:sub>
                          <m:r>
                            <a:rPr lang="en-US" sz="2400" b="0" i="1" smtClean="0">
                              <a:latin typeface="Cambria Math" panose="02040503050406030204" pitchFamily="18" charset="0"/>
                              <a:ea typeface="Cambria Math" panose="02040503050406030204" pitchFamily="18" charset="0"/>
                            </a:rPr>
                            <m:t>𝑒</m:t>
                          </m:r>
                        </m:sub>
                        <m:sup>
                          <m:r>
                            <a:rPr lang="en-US" sz="2400" b="0" i="1" smtClean="0">
                              <a:latin typeface="Cambria Math" panose="02040503050406030204" pitchFamily="18" charset="0"/>
                              <a:ea typeface="Cambria Math" panose="02040503050406030204" pitchFamily="18" charset="0"/>
                            </a:rPr>
                            <m:t>2</m:t>
                          </m:r>
                        </m:sup>
                      </m:sSubSup>
                      <m:sSup>
                        <m:sSupPr>
                          <m:ctrlPr>
                            <a:rPr lang="en-US" sz="2400" b="0" i="1" smtClean="0">
                              <a:latin typeface="Cambria Math" panose="02040503050406030204" pitchFamily="18" charset="0"/>
                              <a:ea typeface="Cambria Math" panose="02040503050406030204" pitchFamily="18" charset="0"/>
                            </a:rPr>
                          </m:ctrlPr>
                        </m:sSupPr>
                        <m:e>
                          <m:d>
                            <m:dPr>
                              <m:begChr m:val="|"/>
                              <m:endChr m:val="|"/>
                              <m:ctrlPr>
                                <a:rPr lang="en-US" sz="2400" b="0" i="1" smtClean="0">
                                  <a:latin typeface="Cambria Math" panose="02040503050406030204" pitchFamily="18"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𝛽</m:t>
                              </m:r>
                            </m:e>
                          </m:d>
                        </m:e>
                        <m:sup>
                          <m:r>
                            <a:rPr lang="en-US" sz="2400" b="0" i="1" smtClean="0">
                              <a:latin typeface="Cambria Math" panose="02040503050406030204" pitchFamily="18" charset="0"/>
                              <a:ea typeface="Cambria Math" panose="02040503050406030204" pitchFamily="18" charset="0"/>
                            </a:rPr>
                            <m:t>2</m:t>
                          </m:r>
                        </m:sup>
                      </m:sSup>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𝜔</m:t>
                      </m:r>
                      <m:r>
                        <a:rPr lang="en-US" sz="2400" b="0" i="1" smtClean="0">
                          <a:latin typeface="Cambria Math" panose="02040503050406030204" pitchFamily="18" charset="0"/>
                          <a:ea typeface="Cambria Math" panose="02040503050406030204" pitchFamily="18" charset="0"/>
                        </a:rPr>
                        <m:t>=</m:t>
                      </m:r>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𝑚</m:t>
                          </m:r>
                        </m:e>
                        <m:sub>
                          <m:r>
                            <a:rPr lang="en-US" sz="2400" b="0" i="1" smtClean="0">
                              <a:latin typeface="Cambria Math" panose="02040503050406030204" pitchFamily="18" charset="0"/>
                              <a:ea typeface="Cambria Math" panose="02040503050406030204" pitchFamily="18" charset="0"/>
                            </a:rPr>
                            <m:t>𝑎</m:t>
                          </m:r>
                        </m:sub>
                      </m:sSub>
                      <m:r>
                        <a:rPr lang="en-US" sz="2400" b="0" i="1" smtClean="0">
                          <a:latin typeface="Cambria Math" panose="02040503050406030204" pitchFamily="18" charset="0"/>
                          <a:ea typeface="Cambria Math" panose="02040503050406030204" pitchFamily="18" charset="0"/>
                        </a:rPr>
                        <m:t>)</m:t>
                      </m:r>
                    </m:oMath>
                  </m:oMathPara>
                </a14:m>
                <a:endParaRPr lang="en-US" sz="2400" dirty="0"/>
              </a:p>
            </p:txBody>
          </p:sp>
        </mc:Choice>
        <mc:Fallback xmlns="">
          <p:sp>
            <p:nvSpPr>
              <p:cNvPr id="18" name="TextBox 17">
                <a:extLst>
                  <a:ext uri="{FF2B5EF4-FFF2-40B4-BE49-F238E27FC236}">
                    <a16:creationId xmlns:a16="http://schemas.microsoft.com/office/drawing/2014/main" id="{64D9EE21-AAE4-FD47-850A-8FA87471A048}"/>
                  </a:ext>
                </a:extLst>
              </p:cNvPr>
              <p:cNvSpPr txBox="1">
                <a:spLocks noRot="1" noChangeAspect="1" noMove="1" noResize="1" noEditPoints="1" noAdjustHandles="1" noChangeArrowheads="1" noChangeShapeType="1" noTextEdit="1"/>
              </p:cNvSpPr>
              <p:nvPr/>
            </p:nvSpPr>
            <p:spPr>
              <a:xfrm>
                <a:off x="2274646" y="753789"/>
                <a:ext cx="4074962" cy="751552"/>
              </a:xfrm>
              <a:prstGeom prst="rect">
                <a:avLst/>
              </a:prstGeom>
              <a:blipFill>
                <a:blip r:embed="rId4"/>
                <a:stretch>
                  <a:fillRect r="-2174" b="-11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E97CB26-8B20-1150-FE43-3645233E67A2}"/>
                  </a:ext>
                </a:extLst>
              </p:cNvPr>
              <p:cNvSpPr txBox="1"/>
              <p:nvPr/>
            </p:nvSpPr>
            <p:spPr>
              <a:xfrm>
                <a:off x="1174883" y="1886208"/>
                <a:ext cx="4131131" cy="89595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Γ</m:t>
                          </m:r>
                        </m:e>
                        <m:sub>
                          <m:r>
                            <a:rPr lang="en-US" sz="2400" b="0" i="1" smtClean="0">
                              <a:latin typeface="Cambria Math" panose="02040503050406030204" pitchFamily="18" charset="0"/>
                            </a:rPr>
                            <m:t>𝑎</m:t>
                          </m:r>
                          <m:r>
                            <a:rPr lang="en-US" sz="2400" b="0" i="1" smtClean="0">
                              <a:latin typeface="Cambria Math" panose="02040503050406030204" pitchFamily="18" charset="0"/>
                            </a:rPr>
                            <m:t>→</m:t>
                          </m:r>
                          <m:r>
                            <a:rPr lang="en-US" sz="2400" b="0" i="1" smtClean="0">
                              <a:latin typeface="Cambria Math" panose="02040503050406030204" pitchFamily="18" charset="0"/>
                            </a:rPr>
                            <m:t>𝛾</m:t>
                          </m:r>
                        </m:sub>
                      </m:sSub>
                      <m:r>
                        <a:rPr lang="en-US" sz="2400" b="0" i="1" smtClean="0">
                          <a:latin typeface="Cambria Math" panose="02040503050406030204" pitchFamily="18" charset="0"/>
                        </a:rPr>
                        <m:t>=2</m:t>
                      </m:r>
                      <m:r>
                        <a:rPr lang="en-US" sz="2400" b="0" i="1" smtClean="0">
                          <a:latin typeface="Cambria Math" panose="02040503050406030204" pitchFamily="18" charset="0"/>
                        </a:rPr>
                        <m:t>𝜋</m:t>
                      </m:r>
                      <m:nary>
                        <m:naryPr>
                          <m:chr m:val="∑"/>
                          <m:supHide m:val="on"/>
                          <m:ctrlPr>
                            <a:rPr lang="en-US" sz="2400" b="0" i="1" smtClean="0">
                              <a:latin typeface="Cambria Math" panose="02040503050406030204" pitchFamily="18" charset="0"/>
                            </a:rPr>
                          </m:ctrlPr>
                        </m:naryPr>
                        <m:sub>
                          <m:r>
                            <m:rPr>
                              <m:brk m:alnAt="7"/>
                            </m:rPr>
                            <a:rPr lang="en-US" sz="2400" b="1" i="1" smtClean="0">
                              <a:latin typeface="Cambria Math" panose="02040503050406030204" pitchFamily="18" charset="0"/>
                            </a:rPr>
                            <m:t>𝒌</m:t>
                          </m:r>
                        </m:sub>
                        <m:sup/>
                        <m:e>
                          <m:sSup>
                            <m:sSupPr>
                              <m:ctrlPr>
                                <a:rPr lang="en-US" sz="2400" b="0" i="1" smtClean="0">
                                  <a:latin typeface="Cambria Math" panose="02040503050406030204" pitchFamily="18" charset="0"/>
                                </a:rPr>
                              </m:ctrlPr>
                            </m:sSupPr>
                            <m:e>
                              <m:d>
                                <m:dPr>
                                  <m:begChr m:val="|"/>
                                  <m:endChr m:val="|"/>
                                  <m:ctrlPr>
                                    <a:rPr lang="en-US" sz="2400" b="0" i="1" smtClean="0">
                                      <a:latin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ℳ</m:t>
                                  </m:r>
                                </m:e>
                              </m:d>
                            </m:e>
                            <m:sup>
                              <m:r>
                                <a:rPr lang="en-US" sz="2400" b="0" i="1" smtClean="0">
                                  <a:latin typeface="Cambria Math" panose="02040503050406030204" pitchFamily="18" charset="0"/>
                                </a:rPr>
                                <m:t>2</m:t>
                              </m:r>
                            </m:sup>
                          </m:sSup>
                          <m:r>
                            <a:rPr lang="en-US" sz="2400" b="0" i="1" smtClean="0">
                              <a:latin typeface="Cambria Math" panose="02040503050406030204" pitchFamily="18" charset="0"/>
                            </a:rPr>
                            <m:t>𝛿</m:t>
                          </m:r>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𝜔</m:t>
                              </m:r>
                            </m:e>
                            <m:sub>
                              <m:r>
                                <a:rPr lang="en-US" sz="2400" b="0" i="1" smtClean="0">
                                  <a:latin typeface="Cambria Math" panose="02040503050406030204" pitchFamily="18" charset="0"/>
                                </a:rPr>
                                <m:t>𝑎</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𝜔</m:t>
                              </m:r>
                            </m:e>
                            <m:sub>
                              <m:r>
                                <a:rPr lang="en-US" sz="2400" b="1" i="1" smtClean="0">
                                  <a:latin typeface="Cambria Math" panose="02040503050406030204" pitchFamily="18" charset="0"/>
                                </a:rPr>
                                <m:t>𝒌</m:t>
                              </m:r>
                            </m:sub>
                          </m:sSub>
                          <m:r>
                            <a:rPr lang="en-US" sz="2400" b="0" i="1" smtClean="0">
                              <a:latin typeface="Cambria Math" panose="02040503050406030204" pitchFamily="18" charset="0"/>
                            </a:rPr>
                            <m:t>)</m:t>
                          </m:r>
                        </m:e>
                      </m:nary>
                    </m:oMath>
                  </m:oMathPara>
                </a14:m>
                <a:endParaRPr lang="en-US" sz="2400" dirty="0"/>
              </a:p>
            </p:txBody>
          </p:sp>
        </mc:Choice>
        <mc:Fallback xmlns="">
          <p:sp>
            <p:nvSpPr>
              <p:cNvPr id="4" name="TextBox 3">
                <a:extLst>
                  <a:ext uri="{FF2B5EF4-FFF2-40B4-BE49-F238E27FC236}">
                    <a16:creationId xmlns:a16="http://schemas.microsoft.com/office/drawing/2014/main" id="{AE97CB26-8B20-1150-FE43-3645233E67A2}"/>
                  </a:ext>
                </a:extLst>
              </p:cNvPr>
              <p:cNvSpPr txBox="1">
                <a:spLocks noRot="1" noChangeAspect="1" noMove="1" noResize="1" noEditPoints="1" noAdjustHandles="1" noChangeArrowheads="1" noChangeShapeType="1" noTextEdit="1"/>
              </p:cNvSpPr>
              <p:nvPr/>
            </p:nvSpPr>
            <p:spPr>
              <a:xfrm>
                <a:off x="1174883" y="1886208"/>
                <a:ext cx="4131131" cy="895951"/>
              </a:xfrm>
              <a:prstGeom prst="rect">
                <a:avLst/>
              </a:prstGeom>
              <a:blipFill>
                <a:blip r:embed="rId5"/>
                <a:stretch>
                  <a:fillRect l="-1227" t="-149296" r="-2147" b="-2056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2006634-8585-296A-BECD-1D44ADF247EA}"/>
                  </a:ext>
                </a:extLst>
              </p:cNvPr>
              <p:cNvSpPr txBox="1"/>
              <p:nvPr/>
            </p:nvSpPr>
            <p:spPr>
              <a:xfrm>
                <a:off x="3627768" y="4237699"/>
                <a:ext cx="7359424" cy="740395"/>
              </a:xfrm>
              <a:prstGeom prst="rect">
                <a:avLst/>
              </a:prstGeom>
              <a:noFill/>
            </p:spPr>
            <p:txBody>
              <a:bodyPr wrap="square">
                <a:spAutoFit/>
              </a:bodyPr>
              <a:lstStyle/>
              <a:p>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𝑃</m:t>
                        </m:r>
                      </m:e>
                      <m:sub>
                        <m:r>
                          <a:rPr lang="en-US" sz="2400" b="0" i="1" smtClean="0">
                            <a:latin typeface="Cambria Math" panose="02040503050406030204" pitchFamily="18" charset="0"/>
                          </a:rPr>
                          <m:t>𝑎</m:t>
                        </m:r>
                        <m:r>
                          <a:rPr lang="en-US" sz="2400" b="0" i="1" smtClean="0">
                            <a:latin typeface="Cambria Math" panose="02040503050406030204" pitchFamily="18" charset="0"/>
                          </a:rPr>
                          <m:t>→</m:t>
                        </m:r>
                        <m:r>
                          <a:rPr lang="en-US" sz="2400" b="0" i="1" smtClean="0">
                            <a:latin typeface="Cambria Math" panose="02040503050406030204" pitchFamily="18" charset="0"/>
                          </a:rPr>
                          <m:t>𝛾</m:t>
                        </m:r>
                      </m:sub>
                    </m:sSub>
                  </m:oMath>
                </a14:m>
                <a:r>
                  <a:rPr lang="en-US" sz="2400" dirty="0"/>
                  <a:t> = </a:t>
                </a:r>
                <a14:m>
                  <m:oMath xmlns:m="http://schemas.openxmlformats.org/officeDocument/2006/math">
                    <m:f>
                      <m:fPr>
                        <m:ctrlPr>
                          <a:rPr lang="en-US" sz="2400" b="0" i="1" smtClean="0">
                            <a:latin typeface="Cambria Math" panose="02040503050406030204" pitchFamily="18" charset="0"/>
                            <a:ea typeface="Cambria Math" panose="02040503050406030204" pitchFamily="18" charset="0"/>
                          </a:rPr>
                        </m:ctrlPr>
                      </m:fPr>
                      <m:num>
                        <m:sSubSup>
                          <m:sSubSupPr>
                            <m:ctrlPr>
                              <a:rPr lang="en-US" sz="2400" b="0" i="1" smtClean="0">
                                <a:latin typeface="Cambria Math" panose="02040503050406030204" pitchFamily="18" charset="0"/>
                                <a:ea typeface="Cambria Math" panose="02040503050406030204" pitchFamily="18" charset="0"/>
                              </a:rPr>
                            </m:ctrlPr>
                          </m:sSubSupPr>
                          <m:e>
                            <m:r>
                              <a:rPr lang="en-US" sz="2400" b="0" i="1" smtClean="0">
                                <a:latin typeface="Cambria Math" panose="02040503050406030204" pitchFamily="18" charset="0"/>
                                <a:ea typeface="Cambria Math" panose="02040503050406030204" pitchFamily="18" charset="0"/>
                              </a:rPr>
                              <m:t>𝑔</m:t>
                            </m:r>
                          </m:e>
                          <m:sub>
                            <m:r>
                              <a:rPr lang="en-US" sz="2400" b="0" i="1" smtClean="0">
                                <a:latin typeface="Cambria Math" panose="02040503050406030204" pitchFamily="18" charset="0"/>
                                <a:ea typeface="Cambria Math" panose="02040503050406030204" pitchFamily="18" charset="0"/>
                              </a:rPr>
                              <m:t>𝑎</m:t>
                            </m:r>
                            <m:r>
                              <a:rPr lang="en-US" sz="2400" b="0" i="1" smtClean="0">
                                <a:latin typeface="Cambria Math" panose="02040503050406030204" pitchFamily="18" charset="0"/>
                                <a:ea typeface="Cambria Math" panose="02040503050406030204" pitchFamily="18" charset="0"/>
                              </a:rPr>
                              <m:t>𝛾</m:t>
                            </m:r>
                          </m:sub>
                          <m:sup>
                            <m:r>
                              <a:rPr lang="en-US" sz="2400" b="0" i="1" smtClean="0">
                                <a:latin typeface="Cambria Math" panose="02040503050406030204" pitchFamily="18" charset="0"/>
                                <a:ea typeface="Cambria Math" panose="02040503050406030204" pitchFamily="18" charset="0"/>
                              </a:rPr>
                              <m:t>2</m:t>
                            </m:r>
                          </m:sup>
                        </m:sSubSup>
                      </m:num>
                      <m:den>
                        <m:sSubSup>
                          <m:sSubSupPr>
                            <m:ctrlPr>
                              <a:rPr lang="en-US" sz="2400" b="0" i="1" smtClean="0">
                                <a:latin typeface="Cambria Math" panose="02040503050406030204" pitchFamily="18" charset="0"/>
                                <a:ea typeface="Cambria Math" panose="02040503050406030204" pitchFamily="18" charset="0"/>
                              </a:rPr>
                            </m:ctrlPr>
                          </m:sSubSupPr>
                          <m:e>
                            <m:r>
                              <a:rPr lang="en-US" sz="2400" b="0" i="1" smtClean="0">
                                <a:latin typeface="Cambria Math" panose="02040503050406030204" pitchFamily="18" charset="0"/>
                                <a:ea typeface="Cambria Math" panose="02040503050406030204" pitchFamily="18" charset="0"/>
                              </a:rPr>
                              <m:t>𝑚</m:t>
                            </m:r>
                          </m:e>
                          <m:sub>
                            <m:r>
                              <a:rPr lang="en-US" sz="2400" b="0" i="1" smtClean="0">
                                <a:latin typeface="Cambria Math" panose="02040503050406030204" pitchFamily="18" charset="0"/>
                                <a:ea typeface="Cambria Math" panose="02040503050406030204" pitchFamily="18" charset="0"/>
                              </a:rPr>
                              <m:t>𝑎</m:t>
                            </m:r>
                          </m:sub>
                          <m:sup>
                            <m:r>
                              <a:rPr lang="en-US" sz="2400" b="0" i="1" smtClean="0">
                                <a:latin typeface="Cambria Math" panose="02040503050406030204" pitchFamily="18" charset="0"/>
                                <a:ea typeface="Cambria Math" panose="02040503050406030204" pitchFamily="18" charset="0"/>
                              </a:rPr>
                              <m:t>2</m:t>
                            </m:r>
                          </m:sup>
                        </m:sSubSup>
                      </m:den>
                    </m:f>
                    <m:sSubSup>
                      <m:sSubSupPr>
                        <m:ctrlPr>
                          <a:rPr lang="en-US" sz="2400" b="0" i="1" smtClean="0">
                            <a:latin typeface="Cambria Math" panose="02040503050406030204" pitchFamily="18" charset="0"/>
                            <a:ea typeface="Cambria Math" panose="02040503050406030204" pitchFamily="18" charset="0"/>
                          </a:rPr>
                        </m:ctrlPr>
                      </m:sSubSupPr>
                      <m:e>
                        <m:r>
                          <a:rPr lang="en-US" sz="2400" b="0" i="1" smtClean="0">
                            <a:latin typeface="Cambria Math" panose="02040503050406030204" pitchFamily="18" charset="0"/>
                            <a:ea typeface="Cambria Math" panose="02040503050406030204" pitchFamily="18" charset="0"/>
                          </a:rPr>
                          <m:t>𝐵</m:t>
                        </m:r>
                      </m:e>
                      <m:sub>
                        <m:r>
                          <a:rPr lang="en-US" sz="2400" b="0" i="1" smtClean="0">
                            <a:latin typeface="Cambria Math" panose="02040503050406030204" pitchFamily="18" charset="0"/>
                            <a:ea typeface="Cambria Math" panose="02040503050406030204" pitchFamily="18" charset="0"/>
                          </a:rPr>
                          <m:t>𝑒</m:t>
                        </m:r>
                      </m:sub>
                      <m:sup>
                        <m:r>
                          <a:rPr lang="en-US" sz="2400" b="0" i="1" smtClean="0">
                            <a:latin typeface="Cambria Math" panose="02040503050406030204" pitchFamily="18" charset="0"/>
                            <a:ea typeface="Cambria Math" panose="02040503050406030204" pitchFamily="18" charset="0"/>
                          </a:rPr>
                          <m:t>2</m:t>
                        </m:r>
                      </m:sup>
                    </m:sSubSup>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𝜌</m:t>
                        </m:r>
                      </m:e>
                      <m:sub>
                        <m:r>
                          <a:rPr lang="en-US" sz="2400" b="0" i="1" smtClean="0">
                            <a:latin typeface="Cambria Math" panose="02040503050406030204" pitchFamily="18" charset="0"/>
                            <a:ea typeface="Cambria Math" panose="02040503050406030204" pitchFamily="18" charset="0"/>
                          </a:rPr>
                          <m:t>𝐷𝑀</m:t>
                        </m:r>
                      </m:sub>
                    </m:sSub>
                    <m:r>
                      <a:rPr lang="en-US" sz="2400" b="0" i="1" smtClean="0">
                        <a:latin typeface="Cambria Math" panose="02040503050406030204" pitchFamily="18" charset="0"/>
                        <a:ea typeface="Cambria Math" panose="02040503050406030204" pitchFamily="18" charset="0"/>
                      </a:rPr>
                      <m:t>𝐴</m:t>
                    </m:r>
                    <m:sSup>
                      <m:sSupPr>
                        <m:ctrlPr>
                          <a:rPr lang="en-US" sz="2400" b="0" i="1" smtClean="0">
                            <a:latin typeface="Cambria Math" panose="02040503050406030204" pitchFamily="18" charset="0"/>
                            <a:ea typeface="Cambria Math" panose="02040503050406030204" pitchFamily="18" charset="0"/>
                          </a:rPr>
                        </m:ctrlPr>
                      </m:sSupPr>
                      <m:e>
                        <m:d>
                          <m:dPr>
                            <m:begChr m:val="|"/>
                            <m:endChr m:val="|"/>
                            <m:ctrlPr>
                              <a:rPr lang="en-US" sz="2400" b="0" i="1" smtClean="0">
                                <a:latin typeface="Cambria Math" panose="02040503050406030204" pitchFamily="18"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𝛽</m:t>
                            </m:r>
                          </m:e>
                        </m:d>
                      </m:e>
                      <m:sup>
                        <m:r>
                          <a:rPr lang="en-US" sz="2400" b="0" i="1" smtClean="0">
                            <a:latin typeface="Cambria Math" panose="02040503050406030204" pitchFamily="18" charset="0"/>
                            <a:ea typeface="Cambria Math" panose="02040503050406030204" pitchFamily="18" charset="0"/>
                          </a:rPr>
                          <m:t>2</m:t>
                        </m:r>
                      </m:sup>
                    </m:sSup>
                    <m:r>
                      <a:rPr lang="en-US" sz="2400" b="0" i="1" smtClean="0">
                        <a:latin typeface="Cambria Math" panose="02040503050406030204" pitchFamily="18" charset="0"/>
                        <a:ea typeface="Cambria Math" panose="02040503050406030204" pitchFamily="18" charset="0"/>
                      </a:rPr>
                      <m:t>=</m:t>
                    </m:r>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𝑃</m:t>
                        </m:r>
                      </m:e>
                      <m:sub>
                        <m:r>
                          <a:rPr lang="en-US" sz="2400" b="0" i="1" smtClean="0">
                            <a:latin typeface="Cambria Math" panose="02040503050406030204" pitchFamily="18" charset="0"/>
                            <a:ea typeface="Cambria Math" panose="02040503050406030204" pitchFamily="18" charset="0"/>
                          </a:rPr>
                          <m:t>0</m:t>
                        </m:r>
                      </m:sub>
                    </m:sSub>
                    <m:sSup>
                      <m:sSupPr>
                        <m:ctrlPr>
                          <a:rPr lang="en-US" sz="2400" b="0" i="1" smtClean="0">
                            <a:latin typeface="Cambria Math" panose="02040503050406030204" pitchFamily="18" charset="0"/>
                            <a:ea typeface="Cambria Math" panose="02040503050406030204" pitchFamily="18" charset="0"/>
                          </a:rPr>
                        </m:ctrlPr>
                      </m:sSupPr>
                      <m:e>
                        <m:d>
                          <m:dPr>
                            <m:begChr m:val="|"/>
                            <m:endChr m:val="|"/>
                            <m:ctrlPr>
                              <a:rPr lang="en-US" sz="2400" b="0" i="1" smtClean="0">
                                <a:latin typeface="Cambria Math" panose="02040503050406030204" pitchFamily="18"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𝛽</m:t>
                            </m:r>
                          </m:e>
                        </m:d>
                      </m:e>
                      <m:sup>
                        <m:r>
                          <a:rPr lang="en-US" sz="2400" b="0" i="1" smtClean="0">
                            <a:latin typeface="Cambria Math" panose="02040503050406030204" pitchFamily="18" charset="0"/>
                            <a:ea typeface="Cambria Math" panose="02040503050406030204" pitchFamily="18" charset="0"/>
                          </a:rPr>
                          <m:t>2</m:t>
                        </m:r>
                      </m:sup>
                    </m:sSup>
                  </m:oMath>
                </a14:m>
                <a:endParaRPr lang="en-US" sz="2400" dirty="0"/>
              </a:p>
            </p:txBody>
          </p:sp>
        </mc:Choice>
        <mc:Fallback xmlns="">
          <p:sp>
            <p:nvSpPr>
              <p:cNvPr id="10" name="TextBox 9">
                <a:extLst>
                  <a:ext uri="{FF2B5EF4-FFF2-40B4-BE49-F238E27FC236}">
                    <a16:creationId xmlns:a16="http://schemas.microsoft.com/office/drawing/2014/main" id="{52006634-8585-296A-BECD-1D44ADF247EA}"/>
                  </a:ext>
                </a:extLst>
              </p:cNvPr>
              <p:cNvSpPr txBox="1">
                <a:spLocks noRot="1" noChangeAspect="1" noMove="1" noResize="1" noEditPoints="1" noAdjustHandles="1" noChangeArrowheads="1" noChangeShapeType="1" noTextEdit="1"/>
              </p:cNvSpPr>
              <p:nvPr/>
            </p:nvSpPr>
            <p:spPr>
              <a:xfrm>
                <a:off x="3627768" y="4237699"/>
                <a:ext cx="7359424" cy="740395"/>
              </a:xfrm>
              <a:prstGeom prst="rect">
                <a:avLst/>
              </a:prstGeom>
              <a:blipFill>
                <a:blip r:embed="rId6"/>
                <a:stretch>
                  <a:fillRect l="-172" b="-1667"/>
                </a:stretch>
              </a:blipFill>
            </p:spPr>
            <p:txBody>
              <a:bodyPr/>
              <a:lstStyle/>
              <a:p>
                <a:r>
                  <a:rPr lang="en-US">
                    <a:noFill/>
                  </a:rPr>
                  <a:t> </a:t>
                </a:r>
              </a:p>
            </p:txBody>
          </p:sp>
        </mc:Fallback>
      </mc:AlternateContent>
      <p:cxnSp>
        <p:nvCxnSpPr>
          <p:cNvPr id="26" name="Elbow Connector 25">
            <a:extLst>
              <a:ext uri="{FF2B5EF4-FFF2-40B4-BE49-F238E27FC236}">
                <a16:creationId xmlns:a16="http://schemas.microsoft.com/office/drawing/2014/main" id="{ECE2BE05-F07D-D46D-1FF7-A3A9CB345DA5}"/>
              </a:ext>
            </a:extLst>
          </p:cNvPr>
          <p:cNvCxnSpPr>
            <a:cxnSpLocks/>
          </p:cNvCxnSpPr>
          <p:nvPr/>
        </p:nvCxnSpPr>
        <p:spPr>
          <a:xfrm>
            <a:off x="7185975" y="4861048"/>
            <a:ext cx="500624" cy="366207"/>
          </a:xfrm>
          <a:prstGeom prst="bentConnector3">
            <a:avLst>
              <a:gd name="adj1" fmla="val -737"/>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6CC703E3-AB47-E84A-90B6-FFE9BAED3B30}"/>
              </a:ext>
            </a:extLst>
          </p:cNvPr>
          <p:cNvSpPr txBox="1"/>
          <p:nvPr/>
        </p:nvSpPr>
        <p:spPr>
          <a:xfrm>
            <a:off x="7686599" y="4811756"/>
            <a:ext cx="4423215" cy="830997"/>
          </a:xfrm>
          <a:prstGeom prst="rect">
            <a:avLst/>
          </a:prstGeom>
          <a:noFill/>
        </p:spPr>
        <p:txBody>
          <a:bodyPr wrap="square" rtlCol="0">
            <a:spAutoFit/>
          </a:bodyPr>
          <a:lstStyle/>
          <a:p>
            <a:r>
              <a:rPr lang="en-US" sz="2400" dirty="0">
                <a:latin typeface="Montserrat" pitchFamily="2" charset="77"/>
              </a:rPr>
              <a:t>Dish-antenna axion experiment emitted power</a:t>
            </a: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1F5152DE-6583-8157-44E2-B1193FCB051D}"/>
                  </a:ext>
                </a:extLst>
              </p:cNvPr>
              <p:cNvSpPr txBox="1"/>
              <p:nvPr/>
            </p:nvSpPr>
            <p:spPr>
              <a:xfrm>
                <a:off x="3023408" y="5815019"/>
                <a:ext cx="8325134" cy="830997"/>
              </a:xfrm>
              <a:prstGeom prst="rect">
                <a:avLst/>
              </a:prstGeom>
              <a:noFill/>
            </p:spPr>
            <p:txBody>
              <a:bodyPr wrap="square" rtlCol="0">
                <a:spAutoFit/>
              </a:bodyPr>
              <a:lstStyle/>
              <a:p>
                <a:r>
                  <a:rPr lang="en-US" sz="2400" dirty="0">
                    <a:latin typeface="Montserrat" pitchFamily="2" charset="77"/>
                    <a:sym typeface="Wingdings" pitchFamily="2" charset="2"/>
                  </a:rPr>
                  <a:t> </a:t>
                </a:r>
                <a14:m>
                  <m:oMath xmlns:m="http://schemas.openxmlformats.org/officeDocument/2006/math">
                    <m:sSup>
                      <m:sSupPr>
                        <m:ctrlPr>
                          <a:rPr lang="en-US" sz="2400" b="0" i="1" smtClean="0">
                            <a:latin typeface="Cambria Math" panose="02040503050406030204" pitchFamily="18" charset="0"/>
                            <a:sym typeface="Wingdings" pitchFamily="2" charset="2"/>
                          </a:rPr>
                        </m:ctrlPr>
                      </m:sSupPr>
                      <m:e>
                        <m:d>
                          <m:dPr>
                            <m:begChr m:val="|"/>
                            <m:endChr m:val="|"/>
                            <m:ctrlPr>
                              <a:rPr lang="en-US" sz="2400" b="0" i="1" smtClean="0">
                                <a:latin typeface="Cambria Math" panose="02040503050406030204" pitchFamily="18" charset="0"/>
                                <a:sym typeface="Wingdings" pitchFamily="2" charset="2"/>
                              </a:rPr>
                            </m:ctrlPr>
                          </m:dPr>
                          <m:e>
                            <m:r>
                              <a:rPr lang="en-US" sz="2400" b="0" i="1" smtClean="0">
                                <a:latin typeface="Cambria Math" panose="02040503050406030204" pitchFamily="18" charset="0"/>
                                <a:sym typeface="Wingdings" pitchFamily="2" charset="2"/>
                              </a:rPr>
                              <m:t>𝛽</m:t>
                            </m:r>
                          </m:e>
                        </m:d>
                      </m:e>
                      <m:sup>
                        <m:r>
                          <a:rPr lang="en-US" sz="2400" b="0" i="1" smtClean="0">
                            <a:latin typeface="Cambria Math" panose="02040503050406030204" pitchFamily="18" charset="0"/>
                            <a:sym typeface="Wingdings" pitchFamily="2" charset="2"/>
                          </a:rPr>
                          <m:t>2</m:t>
                        </m:r>
                      </m:sup>
                    </m:sSup>
                  </m:oMath>
                </a14:m>
                <a:r>
                  <a:rPr lang="en-US" sz="2400" dirty="0">
                    <a:latin typeface="Montserrat" pitchFamily="2" charset="77"/>
                  </a:rPr>
                  <a:t> indicates how much more power </a:t>
                </a:r>
                <a:r>
                  <a:rPr lang="en-US" sz="2400" dirty="0" err="1">
                    <a:latin typeface="Montserrat" pitchFamily="2" charset="77"/>
                  </a:rPr>
                  <a:t>w.r.t</a:t>
                </a:r>
                <a:r>
                  <a:rPr lang="en-US" sz="2400" dirty="0">
                    <a:latin typeface="Montserrat" pitchFamily="2" charset="77"/>
                  </a:rPr>
                  <a:t> a dish-antenna experiment we get </a:t>
                </a:r>
              </a:p>
            </p:txBody>
          </p:sp>
        </mc:Choice>
        <mc:Fallback xmlns="">
          <p:sp>
            <p:nvSpPr>
              <p:cNvPr id="28" name="TextBox 27">
                <a:extLst>
                  <a:ext uri="{FF2B5EF4-FFF2-40B4-BE49-F238E27FC236}">
                    <a16:creationId xmlns:a16="http://schemas.microsoft.com/office/drawing/2014/main" id="{1F5152DE-6583-8157-44E2-B1193FCB051D}"/>
                  </a:ext>
                </a:extLst>
              </p:cNvPr>
              <p:cNvSpPr txBox="1">
                <a:spLocks noRot="1" noChangeAspect="1" noMove="1" noResize="1" noEditPoints="1" noAdjustHandles="1" noChangeArrowheads="1" noChangeShapeType="1" noTextEdit="1"/>
              </p:cNvSpPr>
              <p:nvPr/>
            </p:nvSpPr>
            <p:spPr>
              <a:xfrm>
                <a:off x="3023408" y="5815019"/>
                <a:ext cx="8325134" cy="830997"/>
              </a:xfrm>
              <a:prstGeom prst="rect">
                <a:avLst/>
              </a:prstGeom>
              <a:blipFill>
                <a:blip r:embed="rId7"/>
                <a:stretch>
                  <a:fillRect l="-1220" t="-4478" b="-16418"/>
                </a:stretch>
              </a:blipFill>
            </p:spPr>
            <p:txBody>
              <a:bodyPr/>
              <a:lstStyle/>
              <a:p>
                <a:r>
                  <a:rPr lang="en-US">
                    <a:noFill/>
                  </a:rPr>
                  <a:t> </a:t>
                </a:r>
              </a:p>
            </p:txBody>
          </p:sp>
        </mc:Fallback>
      </mc:AlternateContent>
      <p:sp>
        <p:nvSpPr>
          <p:cNvPr id="31" name="Title 1">
            <a:extLst>
              <a:ext uri="{FF2B5EF4-FFF2-40B4-BE49-F238E27FC236}">
                <a16:creationId xmlns:a16="http://schemas.microsoft.com/office/drawing/2014/main" id="{E68F1220-C4C4-EE3B-ADAA-42FD8E15A114}"/>
              </a:ext>
            </a:extLst>
          </p:cNvPr>
          <p:cNvSpPr txBox="1">
            <a:spLocks/>
          </p:cNvSpPr>
          <p:nvPr/>
        </p:nvSpPr>
        <p:spPr>
          <a:xfrm>
            <a:off x="537054" y="0"/>
            <a:ext cx="10515600" cy="7496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dirty="0">
                <a:solidFill>
                  <a:srgbClr val="E29B20"/>
                </a:solidFill>
                <a:latin typeface="Montserrat" pitchFamily="2" charset="77"/>
              </a:rPr>
              <a:t>Understanding the boost factor</a:t>
            </a:r>
          </a:p>
        </p:txBody>
      </p:sp>
      <p:sp>
        <p:nvSpPr>
          <p:cNvPr id="32" name="Footer Placeholder 31">
            <a:extLst>
              <a:ext uri="{FF2B5EF4-FFF2-40B4-BE49-F238E27FC236}">
                <a16:creationId xmlns:a16="http://schemas.microsoft.com/office/drawing/2014/main" id="{FAEEC271-C92E-2E80-6070-35BA61C2FBF2}"/>
              </a:ext>
            </a:extLst>
          </p:cNvPr>
          <p:cNvSpPr>
            <a:spLocks noGrp="1"/>
          </p:cNvSpPr>
          <p:nvPr>
            <p:ph type="ftr" sz="quarter" idx="3"/>
          </p:nvPr>
        </p:nvSpPr>
        <p:spPr/>
        <p:txBody>
          <a:bodyPr/>
          <a:lstStyle/>
          <a:p>
            <a:r>
              <a:rPr lang="en-US" sz="1800" b="1">
                <a:solidFill>
                  <a:srgbClr val="FFB021"/>
                </a:solidFill>
                <a:latin typeface="Montserrat" pitchFamily="2" charset="0"/>
              </a:rPr>
              <a:t>Juan P.A. Maldonado </a:t>
            </a:r>
            <a:endParaRPr lang="en-US" dirty="0"/>
          </a:p>
        </p:txBody>
      </p:sp>
      <p:sp>
        <p:nvSpPr>
          <p:cNvPr id="33" name="Slide Number Placeholder 32">
            <a:extLst>
              <a:ext uri="{FF2B5EF4-FFF2-40B4-BE49-F238E27FC236}">
                <a16:creationId xmlns:a16="http://schemas.microsoft.com/office/drawing/2014/main" id="{D90AC0AF-0B38-94E1-5BD8-31EDC5E1A9E2}"/>
              </a:ext>
            </a:extLst>
          </p:cNvPr>
          <p:cNvSpPr>
            <a:spLocks noGrp="1"/>
          </p:cNvSpPr>
          <p:nvPr>
            <p:ph type="sldNum" sz="quarter" idx="4"/>
          </p:nvPr>
        </p:nvSpPr>
        <p:spPr/>
        <p:txBody>
          <a:bodyPr/>
          <a:lstStyle/>
          <a:p>
            <a:fld id="{F62BAB4A-DDC9-CF40-AD63-08BD56AFF626}" type="slidenum">
              <a:rPr lang="en-US" smtClean="0"/>
              <a:pPr/>
              <a:t>4</a:t>
            </a:fld>
            <a:endParaRPr lang="en-US" dirty="0">
              <a:solidFill>
                <a:srgbClr val="E4A338"/>
              </a:solidFill>
            </a:endParaRPr>
          </a:p>
        </p:txBody>
      </p:sp>
    </p:spTree>
    <p:extLst>
      <p:ext uri="{BB962C8B-B14F-4D97-AF65-F5344CB8AC3E}">
        <p14:creationId xmlns:p14="http://schemas.microsoft.com/office/powerpoint/2010/main" val="26243668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EE4F87-8ACD-AC3E-62C3-30ADCCE58A75}"/>
            </a:ext>
          </a:extLst>
        </p:cNvPr>
        <p:cNvGrpSpPr/>
        <p:nvPr/>
      </p:nvGrpSpPr>
      <p:grpSpPr>
        <a:xfrm>
          <a:off x="0" y="0"/>
          <a:ext cx="0" cy="0"/>
          <a:chOff x="0" y="0"/>
          <a:chExt cx="0" cy="0"/>
        </a:xfrm>
      </p:grpSpPr>
      <p:pic>
        <p:nvPicPr>
          <p:cNvPr id="4" name="Picture 3" descr="A diagram of a pipe&#10;&#10;AI-generated content may be incorrect.">
            <a:extLst>
              <a:ext uri="{FF2B5EF4-FFF2-40B4-BE49-F238E27FC236}">
                <a16:creationId xmlns:a16="http://schemas.microsoft.com/office/drawing/2014/main" id="{752E2E13-B31A-432F-EB3B-9AEA62238E96}"/>
              </a:ext>
            </a:extLst>
          </p:cNvPr>
          <p:cNvPicPr>
            <a:picLocks noChangeAspect="1"/>
          </p:cNvPicPr>
          <p:nvPr/>
        </p:nvPicPr>
        <p:blipFill>
          <a:blip r:embed="rId3"/>
          <a:stretch>
            <a:fillRect/>
          </a:stretch>
        </p:blipFill>
        <p:spPr>
          <a:xfrm>
            <a:off x="992702" y="2240844"/>
            <a:ext cx="10694940" cy="3689754"/>
          </a:xfrm>
          <a:prstGeom prst="rect">
            <a:avLst/>
          </a:prstGeom>
        </p:spPr>
      </p:pic>
      <p:sp>
        <p:nvSpPr>
          <p:cNvPr id="2" name="Title 1">
            <a:extLst>
              <a:ext uri="{FF2B5EF4-FFF2-40B4-BE49-F238E27FC236}">
                <a16:creationId xmlns:a16="http://schemas.microsoft.com/office/drawing/2014/main" id="{E6F34A9B-CD23-86A9-2EEF-C5491D335110}"/>
              </a:ext>
            </a:extLst>
          </p:cNvPr>
          <p:cNvSpPr>
            <a:spLocks noGrp="1"/>
          </p:cNvSpPr>
          <p:nvPr>
            <p:ph type="title"/>
          </p:nvPr>
        </p:nvSpPr>
        <p:spPr>
          <a:xfrm>
            <a:off x="838200" y="-204719"/>
            <a:ext cx="10515600" cy="1325563"/>
          </a:xfrm>
        </p:spPr>
        <p:txBody>
          <a:bodyPr/>
          <a:lstStyle/>
          <a:p>
            <a:r>
              <a:rPr lang="en-US" dirty="0"/>
              <a:t>MADMAX intro </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757B7DB-8515-07A5-BE95-9C54E687147E}"/>
                  </a:ext>
                </a:extLst>
              </p:cNvPr>
              <p:cNvSpPr txBox="1"/>
              <p:nvPr/>
            </p:nvSpPr>
            <p:spPr>
              <a:xfrm>
                <a:off x="3789213" y="859162"/>
                <a:ext cx="7359424" cy="740395"/>
              </a:xfrm>
              <a:prstGeom prst="rect">
                <a:avLst/>
              </a:prstGeom>
              <a:noFill/>
            </p:spPr>
            <p:txBody>
              <a:bodyPr wrap="square">
                <a:spAutoFit/>
              </a:bodyPr>
              <a:lstStyle/>
              <a:p>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𝑃</m:t>
                        </m:r>
                      </m:e>
                      <m:sub>
                        <m:r>
                          <a:rPr lang="en-US" sz="2400" b="0" i="1" smtClean="0">
                            <a:latin typeface="Cambria Math" panose="02040503050406030204" pitchFamily="18" charset="0"/>
                          </a:rPr>
                          <m:t>𝑎</m:t>
                        </m:r>
                        <m:r>
                          <a:rPr lang="en-US" sz="2400" b="0" i="1" smtClean="0">
                            <a:latin typeface="Cambria Math" panose="02040503050406030204" pitchFamily="18" charset="0"/>
                          </a:rPr>
                          <m:t>→</m:t>
                        </m:r>
                        <m:r>
                          <a:rPr lang="en-US" sz="2400" b="0" i="1" smtClean="0">
                            <a:latin typeface="Cambria Math" panose="02040503050406030204" pitchFamily="18" charset="0"/>
                          </a:rPr>
                          <m:t>𝛾</m:t>
                        </m:r>
                      </m:sub>
                    </m:sSub>
                  </m:oMath>
                </a14:m>
                <a:r>
                  <a:rPr lang="en-US" sz="2400" dirty="0"/>
                  <a:t> = </a:t>
                </a:r>
                <a14:m>
                  <m:oMath xmlns:m="http://schemas.openxmlformats.org/officeDocument/2006/math">
                    <m:f>
                      <m:fPr>
                        <m:ctrlPr>
                          <a:rPr lang="en-US" sz="2400" b="0" i="1" smtClean="0">
                            <a:latin typeface="Cambria Math" panose="02040503050406030204" pitchFamily="18" charset="0"/>
                            <a:ea typeface="Cambria Math" panose="02040503050406030204" pitchFamily="18" charset="0"/>
                          </a:rPr>
                        </m:ctrlPr>
                      </m:fPr>
                      <m:num>
                        <m:sSubSup>
                          <m:sSubSupPr>
                            <m:ctrlPr>
                              <a:rPr lang="en-US" sz="2400" b="0" i="1" smtClean="0">
                                <a:latin typeface="Cambria Math" panose="02040503050406030204" pitchFamily="18" charset="0"/>
                                <a:ea typeface="Cambria Math" panose="02040503050406030204" pitchFamily="18" charset="0"/>
                              </a:rPr>
                            </m:ctrlPr>
                          </m:sSubSupPr>
                          <m:e>
                            <m:r>
                              <a:rPr lang="en-US" sz="2400" b="0" i="1" smtClean="0">
                                <a:latin typeface="Cambria Math" panose="02040503050406030204" pitchFamily="18" charset="0"/>
                                <a:ea typeface="Cambria Math" panose="02040503050406030204" pitchFamily="18" charset="0"/>
                              </a:rPr>
                              <m:t>𝑔</m:t>
                            </m:r>
                          </m:e>
                          <m:sub>
                            <m:r>
                              <a:rPr lang="en-US" sz="2400" b="0" i="1" smtClean="0">
                                <a:latin typeface="Cambria Math" panose="02040503050406030204" pitchFamily="18" charset="0"/>
                                <a:ea typeface="Cambria Math" panose="02040503050406030204" pitchFamily="18" charset="0"/>
                              </a:rPr>
                              <m:t>𝑎</m:t>
                            </m:r>
                            <m:r>
                              <a:rPr lang="en-US" sz="2400" b="0" i="1" smtClean="0">
                                <a:latin typeface="Cambria Math" panose="02040503050406030204" pitchFamily="18" charset="0"/>
                                <a:ea typeface="Cambria Math" panose="02040503050406030204" pitchFamily="18" charset="0"/>
                              </a:rPr>
                              <m:t>𝛾</m:t>
                            </m:r>
                          </m:sub>
                          <m:sup>
                            <m:r>
                              <a:rPr lang="en-US" sz="2400" b="0" i="1" smtClean="0">
                                <a:latin typeface="Cambria Math" panose="02040503050406030204" pitchFamily="18" charset="0"/>
                                <a:ea typeface="Cambria Math" panose="02040503050406030204" pitchFamily="18" charset="0"/>
                              </a:rPr>
                              <m:t>2</m:t>
                            </m:r>
                          </m:sup>
                        </m:sSubSup>
                      </m:num>
                      <m:den>
                        <m:sSubSup>
                          <m:sSubSupPr>
                            <m:ctrlPr>
                              <a:rPr lang="en-US" sz="2400" b="0" i="1" smtClean="0">
                                <a:latin typeface="Cambria Math" panose="02040503050406030204" pitchFamily="18" charset="0"/>
                                <a:ea typeface="Cambria Math" panose="02040503050406030204" pitchFamily="18" charset="0"/>
                              </a:rPr>
                            </m:ctrlPr>
                          </m:sSubSupPr>
                          <m:e>
                            <m:r>
                              <a:rPr lang="en-US" sz="2400" b="0" i="1" smtClean="0">
                                <a:latin typeface="Cambria Math" panose="02040503050406030204" pitchFamily="18" charset="0"/>
                                <a:ea typeface="Cambria Math" panose="02040503050406030204" pitchFamily="18" charset="0"/>
                              </a:rPr>
                              <m:t>𝑚</m:t>
                            </m:r>
                          </m:e>
                          <m:sub>
                            <m:r>
                              <a:rPr lang="en-US" sz="2400" b="0" i="1" smtClean="0">
                                <a:latin typeface="Cambria Math" panose="02040503050406030204" pitchFamily="18" charset="0"/>
                                <a:ea typeface="Cambria Math" panose="02040503050406030204" pitchFamily="18" charset="0"/>
                              </a:rPr>
                              <m:t>𝑎</m:t>
                            </m:r>
                          </m:sub>
                          <m:sup>
                            <m:r>
                              <a:rPr lang="en-US" sz="2400" b="0" i="1" smtClean="0">
                                <a:latin typeface="Cambria Math" panose="02040503050406030204" pitchFamily="18" charset="0"/>
                                <a:ea typeface="Cambria Math" panose="02040503050406030204" pitchFamily="18" charset="0"/>
                              </a:rPr>
                              <m:t>2</m:t>
                            </m:r>
                          </m:sup>
                        </m:sSubSup>
                      </m:den>
                    </m:f>
                    <m:sSubSup>
                      <m:sSubSupPr>
                        <m:ctrlPr>
                          <a:rPr lang="en-US" sz="2400" b="0" i="1" smtClean="0">
                            <a:latin typeface="Cambria Math" panose="02040503050406030204" pitchFamily="18" charset="0"/>
                            <a:ea typeface="Cambria Math" panose="02040503050406030204" pitchFamily="18" charset="0"/>
                          </a:rPr>
                        </m:ctrlPr>
                      </m:sSubSupPr>
                      <m:e>
                        <m:r>
                          <a:rPr lang="en-US" sz="2400" b="0" i="1" smtClean="0">
                            <a:latin typeface="Cambria Math" panose="02040503050406030204" pitchFamily="18" charset="0"/>
                            <a:ea typeface="Cambria Math" panose="02040503050406030204" pitchFamily="18" charset="0"/>
                          </a:rPr>
                          <m:t>𝐵</m:t>
                        </m:r>
                      </m:e>
                      <m:sub>
                        <m:r>
                          <a:rPr lang="en-US" sz="2400" b="0" i="1" smtClean="0">
                            <a:latin typeface="Cambria Math" panose="02040503050406030204" pitchFamily="18" charset="0"/>
                            <a:ea typeface="Cambria Math" panose="02040503050406030204" pitchFamily="18" charset="0"/>
                          </a:rPr>
                          <m:t>𝑒</m:t>
                        </m:r>
                      </m:sub>
                      <m:sup>
                        <m:r>
                          <a:rPr lang="en-US" sz="2400" b="0" i="1" smtClean="0">
                            <a:latin typeface="Cambria Math" panose="02040503050406030204" pitchFamily="18" charset="0"/>
                            <a:ea typeface="Cambria Math" panose="02040503050406030204" pitchFamily="18" charset="0"/>
                          </a:rPr>
                          <m:t>2</m:t>
                        </m:r>
                      </m:sup>
                    </m:sSubSup>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𝜌</m:t>
                        </m:r>
                      </m:e>
                      <m:sub>
                        <m:r>
                          <a:rPr lang="en-US" sz="2400" b="0" i="1" smtClean="0">
                            <a:latin typeface="Cambria Math" panose="02040503050406030204" pitchFamily="18" charset="0"/>
                            <a:ea typeface="Cambria Math" panose="02040503050406030204" pitchFamily="18" charset="0"/>
                          </a:rPr>
                          <m:t>𝐷𝑀</m:t>
                        </m:r>
                      </m:sub>
                    </m:sSub>
                    <m:r>
                      <a:rPr lang="en-US" sz="2400" b="0" i="1" smtClean="0">
                        <a:latin typeface="Cambria Math" panose="02040503050406030204" pitchFamily="18" charset="0"/>
                        <a:ea typeface="Cambria Math" panose="02040503050406030204" pitchFamily="18" charset="0"/>
                      </a:rPr>
                      <m:t>𝐴</m:t>
                    </m:r>
                    <m:sSup>
                      <m:sSupPr>
                        <m:ctrlPr>
                          <a:rPr lang="en-US" sz="2400" b="0" i="1" smtClean="0">
                            <a:latin typeface="Cambria Math" panose="02040503050406030204" pitchFamily="18" charset="0"/>
                            <a:ea typeface="Cambria Math" panose="02040503050406030204" pitchFamily="18" charset="0"/>
                          </a:rPr>
                        </m:ctrlPr>
                      </m:sSupPr>
                      <m:e>
                        <m:d>
                          <m:dPr>
                            <m:begChr m:val="|"/>
                            <m:endChr m:val="|"/>
                            <m:ctrlPr>
                              <a:rPr lang="en-US" sz="2400" b="0" i="1" smtClean="0">
                                <a:latin typeface="Cambria Math" panose="02040503050406030204" pitchFamily="18"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𝛽</m:t>
                            </m:r>
                          </m:e>
                        </m:d>
                      </m:e>
                      <m:sup>
                        <m:r>
                          <a:rPr lang="en-US" sz="2400" b="0" i="1" smtClean="0">
                            <a:latin typeface="Cambria Math" panose="02040503050406030204" pitchFamily="18" charset="0"/>
                            <a:ea typeface="Cambria Math" panose="02040503050406030204" pitchFamily="18" charset="0"/>
                          </a:rPr>
                          <m:t>2</m:t>
                        </m:r>
                      </m:sup>
                    </m:sSup>
                    <m:r>
                      <a:rPr lang="en-US" sz="2400" b="0" i="1" smtClean="0">
                        <a:latin typeface="Cambria Math" panose="02040503050406030204" pitchFamily="18" charset="0"/>
                        <a:ea typeface="Cambria Math" panose="02040503050406030204" pitchFamily="18" charset="0"/>
                      </a:rPr>
                      <m:t>=</m:t>
                    </m:r>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𝑃</m:t>
                        </m:r>
                      </m:e>
                      <m:sub>
                        <m:r>
                          <a:rPr lang="en-US" sz="2400" b="0" i="1" smtClean="0">
                            <a:latin typeface="Cambria Math" panose="02040503050406030204" pitchFamily="18" charset="0"/>
                            <a:ea typeface="Cambria Math" panose="02040503050406030204" pitchFamily="18" charset="0"/>
                          </a:rPr>
                          <m:t>0</m:t>
                        </m:r>
                      </m:sub>
                    </m:sSub>
                    <m:sSup>
                      <m:sSupPr>
                        <m:ctrlPr>
                          <a:rPr lang="en-US" sz="2400" b="0" i="1" smtClean="0">
                            <a:latin typeface="Cambria Math" panose="02040503050406030204" pitchFamily="18" charset="0"/>
                            <a:ea typeface="Cambria Math" panose="02040503050406030204" pitchFamily="18" charset="0"/>
                          </a:rPr>
                        </m:ctrlPr>
                      </m:sSupPr>
                      <m:e>
                        <m:d>
                          <m:dPr>
                            <m:begChr m:val="|"/>
                            <m:endChr m:val="|"/>
                            <m:ctrlPr>
                              <a:rPr lang="en-US" sz="2400" b="0" i="1" smtClean="0">
                                <a:latin typeface="Cambria Math" panose="02040503050406030204" pitchFamily="18"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𝛽</m:t>
                            </m:r>
                          </m:e>
                        </m:d>
                      </m:e>
                      <m:sup>
                        <m:r>
                          <a:rPr lang="en-US" sz="2400" b="0" i="1" smtClean="0">
                            <a:latin typeface="Cambria Math" panose="02040503050406030204" pitchFamily="18" charset="0"/>
                            <a:ea typeface="Cambria Math" panose="02040503050406030204" pitchFamily="18" charset="0"/>
                          </a:rPr>
                          <m:t>2</m:t>
                        </m:r>
                      </m:sup>
                    </m:sSup>
                  </m:oMath>
                </a14:m>
                <a:endParaRPr lang="en-US" sz="2400" dirty="0"/>
              </a:p>
            </p:txBody>
          </p:sp>
        </mc:Choice>
        <mc:Fallback xmlns="">
          <p:sp>
            <p:nvSpPr>
              <p:cNvPr id="10" name="TextBox 9">
                <a:extLst>
                  <a:ext uri="{FF2B5EF4-FFF2-40B4-BE49-F238E27FC236}">
                    <a16:creationId xmlns:a16="http://schemas.microsoft.com/office/drawing/2014/main" id="{1757B7DB-8515-07A5-BE95-9C54E687147E}"/>
                  </a:ext>
                </a:extLst>
              </p:cNvPr>
              <p:cNvSpPr txBox="1">
                <a:spLocks noRot="1" noChangeAspect="1" noMove="1" noResize="1" noEditPoints="1" noAdjustHandles="1" noChangeArrowheads="1" noChangeShapeType="1" noTextEdit="1"/>
              </p:cNvSpPr>
              <p:nvPr/>
            </p:nvSpPr>
            <p:spPr>
              <a:xfrm>
                <a:off x="3789213" y="859162"/>
                <a:ext cx="7359424" cy="740395"/>
              </a:xfrm>
              <a:prstGeom prst="rect">
                <a:avLst/>
              </a:prstGeom>
              <a:blipFill>
                <a:blip r:embed="rId4"/>
                <a:stretch>
                  <a:fillRect l="-172" b="-3390"/>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21131C17-F967-2AE4-0E8F-A4B3F689BBBC}"/>
              </a:ext>
            </a:extLst>
          </p:cNvPr>
          <p:cNvSpPr txBox="1"/>
          <p:nvPr/>
        </p:nvSpPr>
        <p:spPr>
          <a:xfrm>
            <a:off x="992702" y="1667797"/>
            <a:ext cx="8145178" cy="461665"/>
          </a:xfrm>
          <a:prstGeom prst="rect">
            <a:avLst/>
          </a:prstGeom>
          <a:noFill/>
        </p:spPr>
        <p:txBody>
          <a:bodyPr wrap="none" rtlCol="0">
            <a:spAutoFit/>
          </a:bodyPr>
          <a:lstStyle/>
          <a:p>
            <a:r>
              <a:rPr lang="en-US" sz="2400" dirty="0">
                <a:latin typeface="Montserrat" pitchFamily="2" charset="77"/>
              </a:rPr>
              <a:t>Let’s imagine we measure this radiation coherently:</a:t>
            </a:r>
          </a:p>
        </p:txBody>
      </p:sp>
      <p:sp>
        <p:nvSpPr>
          <p:cNvPr id="11" name="TextBox 10">
            <a:extLst>
              <a:ext uri="{FF2B5EF4-FFF2-40B4-BE49-F238E27FC236}">
                <a16:creationId xmlns:a16="http://schemas.microsoft.com/office/drawing/2014/main" id="{E2238832-07FA-88F6-E351-DAF707DBC6B0}"/>
              </a:ext>
            </a:extLst>
          </p:cNvPr>
          <p:cNvSpPr txBox="1"/>
          <p:nvPr/>
        </p:nvSpPr>
        <p:spPr>
          <a:xfrm>
            <a:off x="2784146" y="6318913"/>
            <a:ext cx="8074646" cy="461665"/>
          </a:xfrm>
          <a:prstGeom prst="rect">
            <a:avLst/>
          </a:prstGeom>
          <a:noFill/>
        </p:spPr>
        <p:txBody>
          <a:bodyPr wrap="none" rtlCol="0">
            <a:spAutoFit/>
          </a:bodyPr>
          <a:lstStyle/>
          <a:p>
            <a:r>
              <a:rPr lang="en-US" sz="2400" dirty="0">
                <a:latin typeface="Montserrat" pitchFamily="2" charset="77"/>
              </a:rPr>
              <a:t>What is the noise associated to this measurement?</a:t>
            </a:r>
          </a:p>
        </p:txBody>
      </p:sp>
      <p:sp>
        <p:nvSpPr>
          <p:cNvPr id="14" name="Footer Placeholder 13">
            <a:extLst>
              <a:ext uri="{FF2B5EF4-FFF2-40B4-BE49-F238E27FC236}">
                <a16:creationId xmlns:a16="http://schemas.microsoft.com/office/drawing/2014/main" id="{4A3BB887-2857-E328-20A6-7302C191BC3B}"/>
              </a:ext>
            </a:extLst>
          </p:cNvPr>
          <p:cNvSpPr>
            <a:spLocks noGrp="1"/>
          </p:cNvSpPr>
          <p:nvPr>
            <p:ph type="ftr" sz="quarter" idx="3"/>
          </p:nvPr>
        </p:nvSpPr>
        <p:spPr/>
        <p:txBody>
          <a:bodyPr/>
          <a:lstStyle/>
          <a:p>
            <a:r>
              <a:rPr lang="en-US" sz="1800" b="1">
                <a:solidFill>
                  <a:srgbClr val="FFB021"/>
                </a:solidFill>
                <a:latin typeface="Montserrat" pitchFamily="2" charset="0"/>
              </a:rPr>
              <a:t>Juan P.A. Maldonado </a:t>
            </a:r>
            <a:endParaRPr lang="en-US" dirty="0"/>
          </a:p>
        </p:txBody>
      </p:sp>
      <p:sp>
        <p:nvSpPr>
          <p:cNvPr id="15" name="Slide Number Placeholder 14">
            <a:extLst>
              <a:ext uri="{FF2B5EF4-FFF2-40B4-BE49-F238E27FC236}">
                <a16:creationId xmlns:a16="http://schemas.microsoft.com/office/drawing/2014/main" id="{11A7F6D6-E10C-9C8A-3E6B-62EBE6C67196}"/>
              </a:ext>
            </a:extLst>
          </p:cNvPr>
          <p:cNvSpPr>
            <a:spLocks noGrp="1"/>
          </p:cNvSpPr>
          <p:nvPr>
            <p:ph type="sldNum" sz="quarter" idx="4"/>
          </p:nvPr>
        </p:nvSpPr>
        <p:spPr/>
        <p:txBody>
          <a:bodyPr/>
          <a:lstStyle/>
          <a:p>
            <a:fld id="{F62BAB4A-DDC9-CF40-AD63-08BD56AFF626}" type="slidenum">
              <a:rPr lang="en-US" smtClean="0"/>
              <a:pPr/>
              <a:t>5</a:t>
            </a:fld>
            <a:endParaRPr lang="en-US" dirty="0">
              <a:solidFill>
                <a:srgbClr val="E4A338"/>
              </a:solidFill>
            </a:endParaRPr>
          </a:p>
        </p:txBody>
      </p:sp>
    </p:spTree>
    <p:extLst>
      <p:ext uri="{BB962C8B-B14F-4D97-AF65-F5344CB8AC3E}">
        <p14:creationId xmlns:p14="http://schemas.microsoft.com/office/powerpoint/2010/main" val="22780414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021022-226F-FFD1-722B-771B81BEF4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5A3EB0-D425-C3C0-BAFD-3E9E1F160C5F}"/>
              </a:ext>
            </a:extLst>
          </p:cNvPr>
          <p:cNvSpPr>
            <a:spLocks noGrp="1"/>
          </p:cNvSpPr>
          <p:nvPr>
            <p:ph type="title"/>
          </p:nvPr>
        </p:nvSpPr>
        <p:spPr>
          <a:xfrm>
            <a:off x="838200" y="-204719"/>
            <a:ext cx="10515600" cy="1325563"/>
          </a:xfrm>
        </p:spPr>
        <p:txBody>
          <a:bodyPr/>
          <a:lstStyle/>
          <a:p>
            <a:r>
              <a:rPr lang="en-US" dirty="0"/>
              <a:t>MADMAX intro </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9E07B8D-C586-A373-2197-8A5A77E9CC57}"/>
                  </a:ext>
                </a:extLst>
              </p:cNvPr>
              <p:cNvSpPr txBox="1"/>
              <p:nvPr/>
            </p:nvSpPr>
            <p:spPr>
              <a:xfrm>
                <a:off x="3789213" y="859162"/>
                <a:ext cx="7359424" cy="740395"/>
              </a:xfrm>
              <a:prstGeom prst="rect">
                <a:avLst/>
              </a:prstGeom>
              <a:noFill/>
            </p:spPr>
            <p:txBody>
              <a:bodyPr wrap="square">
                <a:spAutoFit/>
              </a:bodyPr>
              <a:lstStyle/>
              <a:p>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𝑃</m:t>
                        </m:r>
                      </m:e>
                      <m:sub>
                        <m:r>
                          <a:rPr lang="en-US" sz="2400" b="0" i="1" smtClean="0">
                            <a:latin typeface="Cambria Math" panose="02040503050406030204" pitchFamily="18" charset="0"/>
                          </a:rPr>
                          <m:t>𝑎</m:t>
                        </m:r>
                        <m:r>
                          <a:rPr lang="en-US" sz="2400" b="0" i="1" smtClean="0">
                            <a:latin typeface="Cambria Math" panose="02040503050406030204" pitchFamily="18" charset="0"/>
                          </a:rPr>
                          <m:t>→</m:t>
                        </m:r>
                        <m:r>
                          <a:rPr lang="en-US" sz="2400" b="0" i="1" smtClean="0">
                            <a:latin typeface="Cambria Math" panose="02040503050406030204" pitchFamily="18" charset="0"/>
                          </a:rPr>
                          <m:t>𝛾</m:t>
                        </m:r>
                      </m:sub>
                    </m:sSub>
                  </m:oMath>
                </a14:m>
                <a:r>
                  <a:rPr lang="en-US" sz="2400" dirty="0"/>
                  <a:t> = </a:t>
                </a:r>
                <a14:m>
                  <m:oMath xmlns:m="http://schemas.openxmlformats.org/officeDocument/2006/math">
                    <m:f>
                      <m:fPr>
                        <m:ctrlPr>
                          <a:rPr lang="en-US" sz="2400" b="0" i="1" smtClean="0">
                            <a:latin typeface="Cambria Math" panose="02040503050406030204" pitchFamily="18" charset="0"/>
                            <a:ea typeface="Cambria Math" panose="02040503050406030204" pitchFamily="18" charset="0"/>
                          </a:rPr>
                        </m:ctrlPr>
                      </m:fPr>
                      <m:num>
                        <m:sSubSup>
                          <m:sSubSupPr>
                            <m:ctrlPr>
                              <a:rPr lang="en-US" sz="2400" b="0" i="1" smtClean="0">
                                <a:latin typeface="Cambria Math" panose="02040503050406030204" pitchFamily="18" charset="0"/>
                                <a:ea typeface="Cambria Math" panose="02040503050406030204" pitchFamily="18" charset="0"/>
                              </a:rPr>
                            </m:ctrlPr>
                          </m:sSubSupPr>
                          <m:e>
                            <m:r>
                              <a:rPr lang="en-US" sz="2400" b="0" i="1" smtClean="0">
                                <a:latin typeface="Cambria Math" panose="02040503050406030204" pitchFamily="18" charset="0"/>
                                <a:ea typeface="Cambria Math" panose="02040503050406030204" pitchFamily="18" charset="0"/>
                              </a:rPr>
                              <m:t>𝑔</m:t>
                            </m:r>
                          </m:e>
                          <m:sub>
                            <m:r>
                              <a:rPr lang="en-US" sz="2400" b="0" i="1" smtClean="0">
                                <a:latin typeface="Cambria Math" panose="02040503050406030204" pitchFamily="18" charset="0"/>
                                <a:ea typeface="Cambria Math" panose="02040503050406030204" pitchFamily="18" charset="0"/>
                              </a:rPr>
                              <m:t>𝑎</m:t>
                            </m:r>
                            <m:r>
                              <a:rPr lang="en-US" sz="2400" b="0" i="1" smtClean="0">
                                <a:latin typeface="Cambria Math" panose="02040503050406030204" pitchFamily="18" charset="0"/>
                                <a:ea typeface="Cambria Math" panose="02040503050406030204" pitchFamily="18" charset="0"/>
                              </a:rPr>
                              <m:t>𝛾</m:t>
                            </m:r>
                          </m:sub>
                          <m:sup>
                            <m:r>
                              <a:rPr lang="en-US" sz="2400" b="0" i="1" smtClean="0">
                                <a:latin typeface="Cambria Math" panose="02040503050406030204" pitchFamily="18" charset="0"/>
                                <a:ea typeface="Cambria Math" panose="02040503050406030204" pitchFamily="18" charset="0"/>
                              </a:rPr>
                              <m:t>2</m:t>
                            </m:r>
                          </m:sup>
                        </m:sSubSup>
                      </m:num>
                      <m:den>
                        <m:sSubSup>
                          <m:sSubSupPr>
                            <m:ctrlPr>
                              <a:rPr lang="en-US" sz="2400" b="0" i="1" smtClean="0">
                                <a:latin typeface="Cambria Math" panose="02040503050406030204" pitchFamily="18" charset="0"/>
                                <a:ea typeface="Cambria Math" panose="02040503050406030204" pitchFamily="18" charset="0"/>
                              </a:rPr>
                            </m:ctrlPr>
                          </m:sSubSupPr>
                          <m:e>
                            <m:r>
                              <a:rPr lang="en-US" sz="2400" b="0" i="1" smtClean="0">
                                <a:latin typeface="Cambria Math" panose="02040503050406030204" pitchFamily="18" charset="0"/>
                                <a:ea typeface="Cambria Math" panose="02040503050406030204" pitchFamily="18" charset="0"/>
                              </a:rPr>
                              <m:t>𝑚</m:t>
                            </m:r>
                          </m:e>
                          <m:sub>
                            <m:r>
                              <a:rPr lang="en-US" sz="2400" b="0" i="1" smtClean="0">
                                <a:latin typeface="Cambria Math" panose="02040503050406030204" pitchFamily="18" charset="0"/>
                                <a:ea typeface="Cambria Math" panose="02040503050406030204" pitchFamily="18" charset="0"/>
                              </a:rPr>
                              <m:t>𝑎</m:t>
                            </m:r>
                          </m:sub>
                          <m:sup>
                            <m:r>
                              <a:rPr lang="en-US" sz="2400" b="0" i="1" smtClean="0">
                                <a:latin typeface="Cambria Math" panose="02040503050406030204" pitchFamily="18" charset="0"/>
                                <a:ea typeface="Cambria Math" panose="02040503050406030204" pitchFamily="18" charset="0"/>
                              </a:rPr>
                              <m:t>2</m:t>
                            </m:r>
                          </m:sup>
                        </m:sSubSup>
                      </m:den>
                    </m:f>
                    <m:sSubSup>
                      <m:sSubSupPr>
                        <m:ctrlPr>
                          <a:rPr lang="en-US" sz="2400" b="0" i="1" smtClean="0">
                            <a:latin typeface="Cambria Math" panose="02040503050406030204" pitchFamily="18" charset="0"/>
                            <a:ea typeface="Cambria Math" panose="02040503050406030204" pitchFamily="18" charset="0"/>
                          </a:rPr>
                        </m:ctrlPr>
                      </m:sSubSupPr>
                      <m:e>
                        <m:r>
                          <a:rPr lang="en-US" sz="2400" b="0" i="1" smtClean="0">
                            <a:latin typeface="Cambria Math" panose="02040503050406030204" pitchFamily="18" charset="0"/>
                            <a:ea typeface="Cambria Math" panose="02040503050406030204" pitchFamily="18" charset="0"/>
                          </a:rPr>
                          <m:t>𝐵</m:t>
                        </m:r>
                      </m:e>
                      <m:sub>
                        <m:r>
                          <a:rPr lang="en-US" sz="2400" b="0" i="1" smtClean="0">
                            <a:latin typeface="Cambria Math" panose="02040503050406030204" pitchFamily="18" charset="0"/>
                            <a:ea typeface="Cambria Math" panose="02040503050406030204" pitchFamily="18" charset="0"/>
                          </a:rPr>
                          <m:t>𝑒</m:t>
                        </m:r>
                      </m:sub>
                      <m:sup>
                        <m:r>
                          <a:rPr lang="en-US" sz="2400" b="0" i="1" smtClean="0">
                            <a:latin typeface="Cambria Math" panose="02040503050406030204" pitchFamily="18" charset="0"/>
                            <a:ea typeface="Cambria Math" panose="02040503050406030204" pitchFamily="18" charset="0"/>
                          </a:rPr>
                          <m:t>2</m:t>
                        </m:r>
                      </m:sup>
                    </m:sSubSup>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𝜌</m:t>
                        </m:r>
                      </m:e>
                      <m:sub>
                        <m:r>
                          <a:rPr lang="en-US" sz="2400" b="0" i="1" smtClean="0">
                            <a:latin typeface="Cambria Math" panose="02040503050406030204" pitchFamily="18" charset="0"/>
                            <a:ea typeface="Cambria Math" panose="02040503050406030204" pitchFamily="18" charset="0"/>
                          </a:rPr>
                          <m:t>𝐷𝑀</m:t>
                        </m:r>
                      </m:sub>
                    </m:sSub>
                    <m:r>
                      <a:rPr lang="en-US" sz="2400" b="0" i="1" smtClean="0">
                        <a:latin typeface="Cambria Math" panose="02040503050406030204" pitchFamily="18" charset="0"/>
                        <a:ea typeface="Cambria Math" panose="02040503050406030204" pitchFamily="18" charset="0"/>
                      </a:rPr>
                      <m:t>𝐴</m:t>
                    </m:r>
                    <m:sSup>
                      <m:sSupPr>
                        <m:ctrlPr>
                          <a:rPr lang="en-US" sz="2400" b="0" i="1" smtClean="0">
                            <a:latin typeface="Cambria Math" panose="02040503050406030204" pitchFamily="18" charset="0"/>
                            <a:ea typeface="Cambria Math" panose="02040503050406030204" pitchFamily="18" charset="0"/>
                          </a:rPr>
                        </m:ctrlPr>
                      </m:sSupPr>
                      <m:e>
                        <m:d>
                          <m:dPr>
                            <m:begChr m:val="|"/>
                            <m:endChr m:val="|"/>
                            <m:ctrlPr>
                              <a:rPr lang="en-US" sz="2400" b="0" i="1" smtClean="0">
                                <a:latin typeface="Cambria Math" panose="02040503050406030204" pitchFamily="18"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𝛽</m:t>
                            </m:r>
                          </m:e>
                        </m:d>
                      </m:e>
                      <m:sup>
                        <m:r>
                          <a:rPr lang="en-US" sz="2400" b="0" i="1" smtClean="0">
                            <a:latin typeface="Cambria Math" panose="02040503050406030204" pitchFamily="18" charset="0"/>
                            <a:ea typeface="Cambria Math" panose="02040503050406030204" pitchFamily="18" charset="0"/>
                          </a:rPr>
                          <m:t>2</m:t>
                        </m:r>
                      </m:sup>
                    </m:sSup>
                    <m:r>
                      <a:rPr lang="en-US" sz="2400" b="0" i="1" smtClean="0">
                        <a:latin typeface="Cambria Math" panose="02040503050406030204" pitchFamily="18" charset="0"/>
                        <a:ea typeface="Cambria Math" panose="02040503050406030204" pitchFamily="18" charset="0"/>
                      </a:rPr>
                      <m:t>=</m:t>
                    </m:r>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𝑃</m:t>
                        </m:r>
                      </m:e>
                      <m:sub>
                        <m:r>
                          <a:rPr lang="en-US" sz="2400" b="0" i="1" smtClean="0">
                            <a:latin typeface="Cambria Math" panose="02040503050406030204" pitchFamily="18" charset="0"/>
                            <a:ea typeface="Cambria Math" panose="02040503050406030204" pitchFamily="18" charset="0"/>
                          </a:rPr>
                          <m:t>0</m:t>
                        </m:r>
                      </m:sub>
                    </m:sSub>
                    <m:sSup>
                      <m:sSupPr>
                        <m:ctrlPr>
                          <a:rPr lang="en-US" sz="2400" b="0" i="1" smtClean="0">
                            <a:latin typeface="Cambria Math" panose="02040503050406030204" pitchFamily="18" charset="0"/>
                            <a:ea typeface="Cambria Math" panose="02040503050406030204" pitchFamily="18" charset="0"/>
                          </a:rPr>
                        </m:ctrlPr>
                      </m:sSupPr>
                      <m:e>
                        <m:d>
                          <m:dPr>
                            <m:begChr m:val="|"/>
                            <m:endChr m:val="|"/>
                            <m:ctrlPr>
                              <a:rPr lang="en-US" sz="2400" b="0" i="1" smtClean="0">
                                <a:latin typeface="Cambria Math" panose="02040503050406030204" pitchFamily="18"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𝛽</m:t>
                            </m:r>
                          </m:e>
                        </m:d>
                      </m:e>
                      <m:sup>
                        <m:r>
                          <a:rPr lang="en-US" sz="2400" b="0" i="1" smtClean="0">
                            <a:latin typeface="Cambria Math" panose="02040503050406030204" pitchFamily="18" charset="0"/>
                            <a:ea typeface="Cambria Math" panose="02040503050406030204" pitchFamily="18" charset="0"/>
                          </a:rPr>
                          <m:t>2</m:t>
                        </m:r>
                      </m:sup>
                    </m:sSup>
                  </m:oMath>
                </a14:m>
                <a:endParaRPr lang="en-US" sz="2400" dirty="0"/>
              </a:p>
            </p:txBody>
          </p:sp>
        </mc:Choice>
        <mc:Fallback xmlns="">
          <p:sp>
            <p:nvSpPr>
              <p:cNvPr id="10" name="TextBox 9">
                <a:extLst>
                  <a:ext uri="{FF2B5EF4-FFF2-40B4-BE49-F238E27FC236}">
                    <a16:creationId xmlns:a16="http://schemas.microsoft.com/office/drawing/2014/main" id="{09E07B8D-C586-A373-2197-8A5A77E9CC57}"/>
                  </a:ext>
                </a:extLst>
              </p:cNvPr>
              <p:cNvSpPr txBox="1">
                <a:spLocks noRot="1" noChangeAspect="1" noMove="1" noResize="1" noEditPoints="1" noAdjustHandles="1" noChangeArrowheads="1" noChangeShapeType="1" noTextEdit="1"/>
              </p:cNvSpPr>
              <p:nvPr/>
            </p:nvSpPr>
            <p:spPr>
              <a:xfrm>
                <a:off x="3789213" y="859162"/>
                <a:ext cx="7359424" cy="740395"/>
              </a:xfrm>
              <a:prstGeom prst="rect">
                <a:avLst/>
              </a:prstGeom>
              <a:blipFill>
                <a:blip r:embed="rId3"/>
                <a:stretch>
                  <a:fillRect l="-172" b="-3390"/>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8D64705B-4BC5-F244-0862-30114600FE35}"/>
              </a:ext>
            </a:extLst>
          </p:cNvPr>
          <p:cNvSpPr txBox="1"/>
          <p:nvPr/>
        </p:nvSpPr>
        <p:spPr>
          <a:xfrm>
            <a:off x="992702" y="1667797"/>
            <a:ext cx="8145178" cy="461665"/>
          </a:xfrm>
          <a:prstGeom prst="rect">
            <a:avLst/>
          </a:prstGeom>
          <a:noFill/>
        </p:spPr>
        <p:txBody>
          <a:bodyPr wrap="none" rtlCol="0">
            <a:spAutoFit/>
          </a:bodyPr>
          <a:lstStyle/>
          <a:p>
            <a:r>
              <a:rPr lang="en-US" sz="2400" dirty="0">
                <a:latin typeface="Montserrat" pitchFamily="2" charset="77"/>
              </a:rPr>
              <a:t>Let’s imagine we measure this radiation coherently:</a:t>
            </a:r>
          </a:p>
        </p:txBody>
      </p:sp>
      <p:sp>
        <p:nvSpPr>
          <p:cNvPr id="11" name="TextBox 10">
            <a:extLst>
              <a:ext uri="{FF2B5EF4-FFF2-40B4-BE49-F238E27FC236}">
                <a16:creationId xmlns:a16="http://schemas.microsoft.com/office/drawing/2014/main" id="{D81AE326-0F64-B2EC-2D96-28B45BE671B1}"/>
              </a:ext>
            </a:extLst>
          </p:cNvPr>
          <p:cNvSpPr txBox="1"/>
          <p:nvPr/>
        </p:nvSpPr>
        <p:spPr>
          <a:xfrm>
            <a:off x="1255594" y="2606711"/>
            <a:ext cx="8074646" cy="461665"/>
          </a:xfrm>
          <a:prstGeom prst="rect">
            <a:avLst/>
          </a:prstGeom>
          <a:noFill/>
        </p:spPr>
        <p:txBody>
          <a:bodyPr wrap="none" rtlCol="0">
            <a:spAutoFit/>
          </a:bodyPr>
          <a:lstStyle/>
          <a:p>
            <a:r>
              <a:rPr lang="en-US" sz="2400" dirty="0">
                <a:latin typeface="Montserrat" pitchFamily="2" charset="77"/>
              </a:rPr>
              <a:t>What is the noise associated to this measurement?</a:t>
            </a:r>
          </a:p>
        </p:txBody>
      </p:sp>
      <p:cxnSp>
        <p:nvCxnSpPr>
          <p:cNvPr id="3" name="Elbow Connector 2">
            <a:extLst>
              <a:ext uri="{FF2B5EF4-FFF2-40B4-BE49-F238E27FC236}">
                <a16:creationId xmlns:a16="http://schemas.microsoft.com/office/drawing/2014/main" id="{09F71A18-B4C2-412E-3C5B-AA19CD11D84D}"/>
              </a:ext>
            </a:extLst>
          </p:cNvPr>
          <p:cNvCxnSpPr>
            <a:cxnSpLocks/>
            <a:endCxn id="5" idx="1"/>
          </p:cNvCxnSpPr>
          <p:nvPr/>
        </p:nvCxnSpPr>
        <p:spPr>
          <a:xfrm>
            <a:off x="6825153" y="4809441"/>
            <a:ext cx="500624" cy="366207"/>
          </a:xfrm>
          <a:prstGeom prst="bentConnector3">
            <a:avLst>
              <a:gd name="adj1" fmla="val -737"/>
            </a:avLst>
          </a:prstGeom>
          <a:ln w="38100">
            <a:solidFill>
              <a:schemeClr val="tx2">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01904AAA-8060-A0F4-9955-F031C3170CCD}"/>
              </a:ext>
            </a:extLst>
          </p:cNvPr>
          <p:cNvSpPr txBox="1"/>
          <p:nvPr/>
        </p:nvSpPr>
        <p:spPr>
          <a:xfrm>
            <a:off x="7325777" y="4575483"/>
            <a:ext cx="35941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ontserrat" pitchFamily="2" charset="77"/>
                <a:ea typeface="+mn-ea"/>
                <a:cs typeface="+mn-cs"/>
              </a:rPr>
              <a:t>Noise power in terms of an effective black-body temperature. </a:t>
            </a:r>
          </a:p>
        </p:txBody>
      </p:sp>
      <p:cxnSp>
        <p:nvCxnSpPr>
          <p:cNvPr id="6" name="Elbow Connector 5">
            <a:extLst>
              <a:ext uri="{FF2B5EF4-FFF2-40B4-BE49-F238E27FC236}">
                <a16:creationId xmlns:a16="http://schemas.microsoft.com/office/drawing/2014/main" id="{B35B410D-BD96-A899-F1CD-D124A500908D}"/>
              </a:ext>
            </a:extLst>
          </p:cNvPr>
          <p:cNvCxnSpPr>
            <a:cxnSpLocks/>
          </p:cNvCxnSpPr>
          <p:nvPr/>
        </p:nvCxnSpPr>
        <p:spPr>
          <a:xfrm rot="10800000" flipV="1">
            <a:off x="5402753" y="5004633"/>
            <a:ext cx="883676" cy="383374"/>
          </a:xfrm>
          <a:prstGeom prst="bentConnector3">
            <a:avLst>
              <a:gd name="adj1" fmla="val 1136"/>
            </a:avLst>
          </a:prstGeom>
          <a:ln w="38100">
            <a:solidFill>
              <a:schemeClr val="tx2">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6C9DC462-3803-3B47-27BF-796F339971E7}"/>
              </a:ext>
            </a:extLst>
          </p:cNvPr>
          <p:cNvSpPr txBox="1"/>
          <p:nvPr/>
        </p:nvSpPr>
        <p:spPr>
          <a:xfrm>
            <a:off x="1850176" y="5211783"/>
            <a:ext cx="355257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ontserrat" pitchFamily="2" charset="77"/>
                <a:ea typeface="+mn-ea"/>
                <a:cs typeface="+mn-cs"/>
              </a:rPr>
              <a:t>Total integration time</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60B2EC0-1BAE-0B1C-E1DB-51E6AE6FF580}"/>
                  </a:ext>
                </a:extLst>
              </p:cNvPr>
              <p:cNvSpPr txBox="1"/>
              <p:nvPr/>
            </p:nvSpPr>
            <p:spPr>
              <a:xfrm>
                <a:off x="1884852" y="3902404"/>
                <a:ext cx="6121400" cy="11835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srgbClr val="0E2841">
                              <a:lumMod val="50000"/>
                              <a:lumOff val="50000"/>
                            </a:srgbClr>
                          </a:solidFill>
                          <a:effectLst/>
                          <a:uLnTx/>
                          <a:uFillTx/>
                          <a:latin typeface="Cambria Math" panose="02040503050406030204" pitchFamily="18" charset="0"/>
                          <a:ea typeface="+mn-ea"/>
                          <a:cs typeface="+mn-cs"/>
                        </a:rPr>
                        <m:t>𝜎</m:t>
                      </m:r>
                      <m:d>
                        <m:dPr>
                          <m:ctrlPr>
                            <a:rPr kumimoji="0" lang="en-US" sz="2400" b="0" i="1" u="none" strike="noStrike" kern="1200" cap="none" spc="0" normalizeH="0" baseline="0" noProof="0">
                              <a:ln>
                                <a:noFill/>
                              </a:ln>
                              <a:solidFill>
                                <a:srgbClr val="0E2841">
                                  <a:lumMod val="50000"/>
                                  <a:lumOff val="50000"/>
                                </a:srgbClr>
                              </a:solidFill>
                              <a:effectLst/>
                              <a:uLnTx/>
                              <a:uFillTx/>
                              <a:latin typeface="Cambria Math" panose="02040503050406030204" pitchFamily="18" charset="0"/>
                              <a:ea typeface="+mn-ea"/>
                              <a:cs typeface="+mn-cs"/>
                            </a:rPr>
                          </m:ctrlPr>
                        </m:dPr>
                        <m:e>
                          <m:sSub>
                            <m:sSubPr>
                              <m:ctrlPr>
                                <a:rPr kumimoji="0" lang="en-US" sz="2400" b="0" i="1" u="none" strike="noStrike" kern="1200" cap="none" spc="0" normalizeH="0" baseline="0" noProof="0">
                                  <a:ln>
                                    <a:noFill/>
                                  </a:ln>
                                  <a:solidFill>
                                    <a:srgbClr val="0E2841">
                                      <a:lumMod val="50000"/>
                                      <a:lumOff val="50000"/>
                                    </a:srgbClr>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srgbClr val="0E2841">
                                      <a:lumMod val="50000"/>
                                      <a:lumOff val="50000"/>
                                    </a:srgbClr>
                                  </a:solidFill>
                                  <a:effectLst/>
                                  <a:uLnTx/>
                                  <a:uFillTx/>
                                  <a:latin typeface="Cambria Math" panose="02040503050406030204" pitchFamily="18" charset="0"/>
                                  <a:ea typeface="+mn-ea"/>
                                  <a:cs typeface="+mn-cs"/>
                                </a:rPr>
                                <m:t>𝑃</m:t>
                              </m:r>
                            </m:e>
                            <m:sub>
                              <m:r>
                                <a:rPr kumimoji="0" lang="en-US" sz="2400" b="0" i="1" u="none" strike="noStrike" kern="1200" cap="none" spc="0" normalizeH="0" baseline="0" noProof="0">
                                  <a:ln>
                                    <a:noFill/>
                                  </a:ln>
                                  <a:solidFill>
                                    <a:srgbClr val="0E2841">
                                      <a:lumMod val="50000"/>
                                      <a:lumOff val="50000"/>
                                    </a:srgbClr>
                                  </a:solidFill>
                                  <a:effectLst/>
                                  <a:uLnTx/>
                                  <a:uFillTx/>
                                  <a:latin typeface="Cambria Math" panose="02040503050406030204" pitchFamily="18" charset="0"/>
                                  <a:ea typeface="+mn-ea"/>
                                  <a:cs typeface="+mn-cs"/>
                                </a:rPr>
                                <m:t>𝑁</m:t>
                              </m:r>
                            </m:sub>
                          </m:sSub>
                        </m:e>
                      </m:d>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f>
                        <m:f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𝑃</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𝑁</m:t>
                              </m:r>
                            </m:sub>
                          </m:sSub>
                        </m:num>
                        <m:den>
                          <m:rad>
                            <m:radPr>
                              <m:degHide m:val="on"/>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radPr>
                            <m:deg/>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m:t>
                              </m:r>
                            </m:e>
                          </m:rad>
                        </m:den>
                      </m:f>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𝑘𝐵</m:t>
                          </m:r>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𝑇</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𝑁</m:t>
                              </m:r>
                            </m:sub>
                          </m:sSub>
                        </m:num>
                        <m:den>
                          <m:rad>
                            <m:radPr>
                              <m:degHide m:val="on"/>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radPr>
                            <m:deg/>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𝑚</m:t>
                              </m:r>
                            </m:e>
                          </m:rad>
                        </m:den>
                      </m:f>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ad>
                        <m:radPr>
                          <m:degHide m:val="on"/>
                          <m:ctrlPr>
                            <a:rPr kumimoji="0" lang="en-US" sz="2400" b="0" i="1" u="none" strike="noStrike" kern="1200" cap="none" spc="0" normalizeH="0" baseline="0" noProof="0" smtClean="0">
                              <a:ln>
                                <a:noFill/>
                              </a:ln>
                              <a:solidFill>
                                <a:srgbClr val="0E2841">
                                  <a:lumMod val="50000"/>
                                  <a:lumOff val="50000"/>
                                </a:srgbClr>
                              </a:solidFill>
                              <a:effectLst/>
                              <a:uLnTx/>
                              <a:uFillTx/>
                              <a:latin typeface="Cambria Math" panose="02040503050406030204" pitchFamily="18" charset="0"/>
                              <a:ea typeface="+mn-ea"/>
                              <a:cs typeface="+mn-cs"/>
                            </a:rPr>
                          </m:ctrlPr>
                        </m:radPr>
                        <m:deg/>
                        <m:e>
                          <m:f>
                            <m:fPr>
                              <m:ctrlPr>
                                <a:rPr kumimoji="0" lang="en-US" sz="2400" b="0" i="1" u="none" strike="noStrike" kern="1200" cap="none" spc="0" normalizeH="0" baseline="0" noProof="0">
                                  <a:ln>
                                    <a:noFill/>
                                  </a:ln>
                                  <a:solidFill>
                                    <a:srgbClr val="0E2841">
                                      <a:lumMod val="50000"/>
                                      <a:lumOff val="50000"/>
                                    </a:srgbClr>
                                  </a:solidFill>
                                  <a:effectLst/>
                                  <a:uLnTx/>
                                  <a:uFillTx/>
                                  <a:latin typeface="Cambria Math" panose="02040503050406030204" pitchFamily="18" charset="0"/>
                                  <a:ea typeface="+mn-ea"/>
                                  <a:cs typeface="+mn-cs"/>
                                </a:rPr>
                              </m:ctrlPr>
                            </m:fPr>
                            <m:num>
                              <m:r>
                                <m:rPr>
                                  <m:sty m:val="p"/>
                                </m:rPr>
                                <a:rPr kumimoji="0" lang="en-US" sz="2400" b="0" i="0" u="none" strike="noStrike" kern="1200" cap="none" spc="0" normalizeH="0" baseline="0" noProof="0" smtClean="0">
                                  <a:ln>
                                    <a:noFill/>
                                  </a:ln>
                                  <a:solidFill>
                                    <a:srgbClr val="0E2841">
                                      <a:lumMod val="50000"/>
                                      <a:lumOff val="50000"/>
                                    </a:srgbClr>
                                  </a:solidFill>
                                  <a:effectLst/>
                                  <a:uLnTx/>
                                  <a:uFillTx/>
                                  <a:latin typeface="Cambria Math" panose="02040503050406030204" pitchFamily="18" charset="0"/>
                                  <a:ea typeface="+mn-ea"/>
                                  <a:cs typeface="+mn-cs"/>
                                </a:rPr>
                                <m:t>Δ</m:t>
                              </m:r>
                              <m:r>
                                <a:rPr kumimoji="0" lang="en-US" sz="2400" b="0" i="1" u="none" strike="noStrike" kern="1200" cap="none" spc="0" normalizeH="0" baseline="0" noProof="0" smtClean="0">
                                  <a:ln>
                                    <a:noFill/>
                                  </a:ln>
                                  <a:solidFill>
                                    <a:srgbClr val="0E2841">
                                      <a:lumMod val="50000"/>
                                      <a:lumOff val="50000"/>
                                    </a:srgbClr>
                                  </a:solidFill>
                                  <a:effectLst/>
                                  <a:uLnTx/>
                                  <a:uFillTx/>
                                  <a:latin typeface="Cambria Math" panose="02040503050406030204" pitchFamily="18" charset="0"/>
                                  <a:ea typeface="+mn-ea"/>
                                  <a:cs typeface="+mn-cs"/>
                                </a:rPr>
                                <m:t>𝜈</m:t>
                              </m:r>
                            </m:num>
                            <m:den>
                              <m:r>
                                <a:rPr kumimoji="0" lang="en-US" sz="2400" b="0" i="1" u="none" strike="noStrike" kern="1200" cap="none" spc="0" normalizeH="0" baseline="0" noProof="0">
                                  <a:ln>
                                    <a:noFill/>
                                  </a:ln>
                                  <a:solidFill>
                                    <a:srgbClr val="0E2841">
                                      <a:lumMod val="50000"/>
                                      <a:lumOff val="50000"/>
                                    </a:srgbClr>
                                  </a:solidFill>
                                  <a:effectLst/>
                                  <a:uLnTx/>
                                  <a:uFillTx/>
                                  <a:latin typeface="Cambria Math" panose="02040503050406030204" pitchFamily="18" charset="0"/>
                                  <a:ea typeface="+mn-ea"/>
                                  <a:cs typeface="+mn-cs"/>
                                </a:rPr>
                                <m:t>𝜏</m:t>
                              </m:r>
                            </m:den>
                          </m:f>
                        </m:e>
                      </m:rad>
                      <m:r>
                        <a:rPr kumimoji="0" lang="en-US" sz="2400" b="0" i="1" u="none" strike="noStrike" kern="1200" cap="none" spc="0" normalizeH="0" baseline="0" noProof="0" smtClean="0">
                          <a:ln>
                            <a:noFill/>
                          </a:ln>
                          <a:solidFill>
                            <a:srgbClr val="0E2841">
                              <a:lumMod val="50000"/>
                              <a:lumOff val="50000"/>
                            </a:srgbClr>
                          </a:solidFill>
                          <a:effectLst/>
                          <a:uLnTx/>
                          <a:uFillTx/>
                          <a:latin typeface="Cambria Math" panose="02040503050406030204" pitchFamily="18" charset="0"/>
                          <a:ea typeface="+mn-ea"/>
                          <a:cs typeface="+mn-cs"/>
                        </a:rPr>
                        <m:t>𝑘</m:t>
                      </m:r>
                      <m:sSub>
                        <m:sSubPr>
                          <m:ctrlPr>
                            <a:rPr kumimoji="0" lang="en-US" sz="2400" b="0" i="1" u="none" strike="noStrike" kern="1200" cap="none" spc="0" normalizeH="0" baseline="0" noProof="0">
                              <a:ln>
                                <a:noFill/>
                              </a:ln>
                              <a:solidFill>
                                <a:srgbClr val="0E2841">
                                  <a:lumMod val="50000"/>
                                  <a:lumOff val="50000"/>
                                </a:srgbClr>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srgbClr val="0E2841">
                                  <a:lumMod val="50000"/>
                                  <a:lumOff val="50000"/>
                                </a:srgbClr>
                              </a:solidFill>
                              <a:effectLst/>
                              <a:uLnTx/>
                              <a:uFillTx/>
                              <a:latin typeface="Cambria Math" panose="02040503050406030204" pitchFamily="18" charset="0"/>
                              <a:ea typeface="+mn-ea"/>
                              <a:cs typeface="+mn-cs"/>
                            </a:rPr>
                            <m:t>𝑇</m:t>
                          </m:r>
                        </m:e>
                        <m:sub>
                          <m:r>
                            <a:rPr kumimoji="0" lang="en-US" sz="2400" b="0" i="1" u="none" strike="noStrike" kern="1200" cap="none" spc="0" normalizeH="0" baseline="0" noProof="0">
                              <a:ln>
                                <a:noFill/>
                              </a:ln>
                              <a:solidFill>
                                <a:srgbClr val="0E2841">
                                  <a:lumMod val="50000"/>
                                  <a:lumOff val="50000"/>
                                </a:srgbClr>
                              </a:solidFill>
                              <a:effectLst/>
                              <a:uLnTx/>
                              <a:uFillTx/>
                              <a:latin typeface="Cambria Math" panose="02040503050406030204" pitchFamily="18" charset="0"/>
                              <a:ea typeface="+mn-ea"/>
                              <a:cs typeface="+mn-cs"/>
                            </a:rPr>
                            <m:t>𝑁</m:t>
                          </m:r>
                        </m:sub>
                      </m:sSub>
                    </m:oMath>
                  </m:oMathPara>
                </a14:m>
                <a:endParaRPr kumimoji="0" lang="en-US" sz="2400" b="0" i="0" u="none" strike="noStrike" kern="1200" cap="none" spc="0" normalizeH="0" baseline="0" noProof="0" dirty="0">
                  <a:ln>
                    <a:noFill/>
                  </a:ln>
                  <a:solidFill>
                    <a:prstClr val="black"/>
                  </a:solidFill>
                  <a:effectLst/>
                  <a:uLnTx/>
                  <a:uFillTx/>
                  <a:latin typeface="Montserrat" pitchFamily="2" charset="0"/>
                  <a:ea typeface="+mn-ea"/>
                  <a:cs typeface="+mn-cs"/>
                </a:endParaRPr>
              </a:p>
            </p:txBody>
          </p:sp>
        </mc:Choice>
        <mc:Fallback xmlns="">
          <p:sp>
            <p:nvSpPr>
              <p:cNvPr id="8" name="TextBox 7">
                <a:extLst>
                  <a:ext uri="{FF2B5EF4-FFF2-40B4-BE49-F238E27FC236}">
                    <a16:creationId xmlns:a16="http://schemas.microsoft.com/office/drawing/2014/main" id="{A60B2EC0-1BAE-0B1C-E1DB-51E6AE6FF580}"/>
                  </a:ext>
                </a:extLst>
              </p:cNvPr>
              <p:cNvSpPr txBox="1">
                <a:spLocks noRot="1" noChangeAspect="1" noMove="1" noResize="1" noEditPoints="1" noAdjustHandles="1" noChangeArrowheads="1" noChangeShapeType="1" noTextEdit="1"/>
              </p:cNvSpPr>
              <p:nvPr/>
            </p:nvSpPr>
            <p:spPr>
              <a:xfrm>
                <a:off x="1884852" y="3902404"/>
                <a:ext cx="6121400" cy="118352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83D8299-3AF7-A1E6-BCA7-CE12A8426107}"/>
                  </a:ext>
                </a:extLst>
              </p:cNvPr>
              <p:cNvSpPr txBox="1"/>
              <p:nvPr/>
            </p:nvSpPr>
            <p:spPr>
              <a:xfrm>
                <a:off x="6825153" y="3431849"/>
                <a:ext cx="355097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ontserrat" pitchFamily="2" charset="77"/>
                    <a:ea typeface="+mn-ea"/>
                    <a:cs typeface="+mn-cs"/>
                  </a:rPr>
                  <a:t>Frequency resolution </a:t>
                </a:r>
                <a:endParaRPr kumimoji="0" lang="en-US" sz="24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m:rPr>
                        <m:sty m:val="p"/>
                      </m:rPr>
                      <a:rPr kumimoji="0" lang="en-US"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Δ</m:t>
                    </m:r>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𝜈</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sub>
                    </m:s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p>
                      <m:sSup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10</m:t>
                        </m:r>
                      </m:e>
                      <m: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−6</m:t>
                        </m:r>
                      </m:sup>
                    </m:sSup>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sub>
                    </m:sSub>
                  </m:oMath>
                </a14:m>
                <a:r>
                  <a:rPr kumimoji="0" lang="en-US" sz="2400" b="0" i="0" u="none" strike="noStrike" kern="1200" cap="none" spc="0" normalizeH="0" baseline="0" noProof="0" dirty="0">
                    <a:ln>
                      <a:noFill/>
                    </a:ln>
                    <a:solidFill>
                      <a:prstClr val="black"/>
                    </a:solidFill>
                    <a:effectLst/>
                    <a:uLnTx/>
                    <a:uFillTx/>
                    <a:latin typeface="Montserrat" pitchFamily="2" charset="77"/>
                    <a:ea typeface="+mn-ea"/>
                    <a:cs typeface="+mn-cs"/>
                  </a:rPr>
                  <a:t> </a:t>
                </a:r>
              </a:p>
            </p:txBody>
          </p:sp>
        </mc:Choice>
        <mc:Fallback xmlns="">
          <p:sp>
            <p:nvSpPr>
              <p:cNvPr id="9" name="TextBox 8">
                <a:extLst>
                  <a:ext uri="{FF2B5EF4-FFF2-40B4-BE49-F238E27FC236}">
                    <a16:creationId xmlns:a16="http://schemas.microsoft.com/office/drawing/2014/main" id="{D83D8299-3AF7-A1E6-BCA7-CE12A8426107}"/>
                  </a:ext>
                </a:extLst>
              </p:cNvPr>
              <p:cNvSpPr txBox="1">
                <a:spLocks noRot="1" noChangeAspect="1" noMove="1" noResize="1" noEditPoints="1" noAdjustHandles="1" noChangeArrowheads="1" noChangeShapeType="1" noTextEdit="1"/>
              </p:cNvSpPr>
              <p:nvPr/>
            </p:nvSpPr>
            <p:spPr>
              <a:xfrm>
                <a:off x="6825153" y="3431849"/>
                <a:ext cx="3550972" cy="830997"/>
              </a:xfrm>
              <a:prstGeom prst="rect">
                <a:avLst/>
              </a:prstGeom>
              <a:blipFill>
                <a:blip r:embed="rId5"/>
                <a:stretch>
                  <a:fillRect l="-2857" t="-6061" r="-17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1295CE19-EC64-E6F4-37C8-0FA706EFEB27}"/>
                  </a:ext>
                </a:extLst>
              </p:cNvPr>
              <p:cNvSpPr txBox="1"/>
              <p:nvPr/>
            </p:nvSpPr>
            <p:spPr>
              <a:xfrm>
                <a:off x="1884852" y="5970723"/>
                <a:ext cx="6391237" cy="679610"/>
              </a:xfrm>
              <a:prstGeom prst="rect">
                <a:avLst/>
              </a:prstGeom>
              <a:noFill/>
            </p:spPr>
            <p:txBody>
              <a:bodyPr wrap="none" rtlCol="0">
                <a:spAutoFit/>
              </a:bodyPr>
              <a:lstStyle/>
              <a:p>
                <a:r>
                  <a:rPr lang="en-US" sz="2400" dirty="0">
                    <a:latin typeface="Montserrat" pitchFamily="2" charset="77"/>
                  </a:rPr>
                  <a:t>The SNR of the experiment is </a:t>
                </a:r>
                <a14:m>
                  <m:oMath xmlns:m="http://schemas.openxmlformats.org/officeDocument/2006/math">
                    <m:r>
                      <a:rPr lang="en-US" sz="2400" b="0" i="1" smtClean="0">
                        <a:latin typeface="Cambria Math" panose="02040503050406030204" pitchFamily="18" charset="0"/>
                      </a:rPr>
                      <m:t>𝑆𝑁𝑅</m:t>
                    </m:r>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𝑃</m:t>
                            </m:r>
                          </m:e>
                          <m:sub>
                            <m:r>
                              <a:rPr lang="en-US" sz="2400" b="0" i="1" smtClean="0">
                                <a:latin typeface="Cambria Math" panose="02040503050406030204" pitchFamily="18" charset="0"/>
                              </a:rPr>
                              <m:t>𝑎</m:t>
                            </m:r>
                            <m:r>
                              <a:rPr lang="en-US" sz="2400" b="0" i="1" smtClean="0">
                                <a:latin typeface="Cambria Math" panose="02040503050406030204" pitchFamily="18" charset="0"/>
                              </a:rPr>
                              <m:t>→</m:t>
                            </m:r>
                            <m:r>
                              <a:rPr lang="en-US" sz="2400" b="0" i="1" smtClean="0">
                                <a:latin typeface="Cambria Math" panose="02040503050406030204" pitchFamily="18" charset="0"/>
                              </a:rPr>
                              <m:t>𝛾</m:t>
                            </m:r>
                          </m:sub>
                        </m:sSub>
                      </m:num>
                      <m:den>
                        <m:r>
                          <a:rPr lang="en-US" sz="2400" b="0" i="1" smtClean="0">
                            <a:latin typeface="Cambria Math" panose="02040503050406030204" pitchFamily="18" charset="0"/>
                          </a:rPr>
                          <m:t>𝜎</m:t>
                        </m:r>
                        <m:d>
                          <m:dPr>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𝑃</m:t>
                                </m:r>
                              </m:e>
                              <m:sub>
                                <m:r>
                                  <a:rPr lang="en-US" sz="2400" b="0" i="1" smtClean="0">
                                    <a:latin typeface="Cambria Math" panose="02040503050406030204" pitchFamily="18" charset="0"/>
                                  </a:rPr>
                                  <m:t>𝑁</m:t>
                                </m:r>
                              </m:sub>
                            </m:sSub>
                          </m:e>
                        </m:d>
                      </m:den>
                    </m:f>
                  </m:oMath>
                </a14:m>
                <a:endParaRPr lang="en-US" sz="2400" dirty="0">
                  <a:latin typeface="Montserrat" pitchFamily="2" charset="77"/>
                </a:endParaRPr>
              </a:p>
            </p:txBody>
          </p:sp>
        </mc:Choice>
        <mc:Fallback xmlns="">
          <p:sp>
            <p:nvSpPr>
              <p:cNvPr id="12" name="TextBox 11">
                <a:extLst>
                  <a:ext uri="{FF2B5EF4-FFF2-40B4-BE49-F238E27FC236}">
                    <a16:creationId xmlns:a16="http://schemas.microsoft.com/office/drawing/2014/main" id="{1295CE19-EC64-E6F4-37C8-0FA706EFEB27}"/>
                  </a:ext>
                </a:extLst>
              </p:cNvPr>
              <p:cNvSpPr txBox="1">
                <a:spLocks noRot="1" noChangeAspect="1" noMove="1" noResize="1" noEditPoints="1" noAdjustHandles="1" noChangeArrowheads="1" noChangeShapeType="1" noTextEdit="1"/>
              </p:cNvSpPr>
              <p:nvPr/>
            </p:nvSpPr>
            <p:spPr>
              <a:xfrm>
                <a:off x="1884852" y="5970723"/>
                <a:ext cx="6391237" cy="679610"/>
              </a:xfrm>
              <a:prstGeom prst="rect">
                <a:avLst/>
              </a:prstGeom>
              <a:blipFill>
                <a:blip r:embed="rId6"/>
                <a:stretch>
                  <a:fillRect l="-1587" b="-1818"/>
                </a:stretch>
              </a:blipFill>
            </p:spPr>
            <p:txBody>
              <a:bodyPr/>
              <a:lstStyle/>
              <a:p>
                <a:r>
                  <a:rPr lang="en-US">
                    <a:noFill/>
                  </a:rPr>
                  <a:t> </a:t>
                </a:r>
              </a:p>
            </p:txBody>
          </p:sp>
        </mc:Fallback>
      </mc:AlternateContent>
      <p:sp>
        <p:nvSpPr>
          <p:cNvPr id="14" name="Footer Placeholder 13">
            <a:extLst>
              <a:ext uri="{FF2B5EF4-FFF2-40B4-BE49-F238E27FC236}">
                <a16:creationId xmlns:a16="http://schemas.microsoft.com/office/drawing/2014/main" id="{A6B2B6E8-A769-ED67-C831-643C0F61AE95}"/>
              </a:ext>
            </a:extLst>
          </p:cNvPr>
          <p:cNvSpPr>
            <a:spLocks noGrp="1"/>
          </p:cNvSpPr>
          <p:nvPr>
            <p:ph type="ftr" sz="quarter" idx="3"/>
          </p:nvPr>
        </p:nvSpPr>
        <p:spPr/>
        <p:txBody>
          <a:bodyPr/>
          <a:lstStyle/>
          <a:p>
            <a:r>
              <a:rPr lang="en-US" sz="1800" b="1" dirty="0">
                <a:solidFill>
                  <a:srgbClr val="FFB021"/>
                </a:solidFill>
                <a:latin typeface="Montserrat" pitchFamily="2" charset="0"/>
              </a:rPr>
              <a:t>Juan P.A. Maldonado </a:t>
            </a:r>
            <a:endParaRPr lang="en-US" dirty="0"/>
          </a:p>
        </p:txBody>
      </p:sp>
      <p:sp>
        <p:nvSpPr>
          <p:cNvPr id="15" name="Slide Number Placeholder 14">
            <a:extLst>
              <a:ext uri="{FF2B5EF4-FFF2-40B4-BE49-F238E27FC236}">
                <a16:creationId xmlns:a16="http://schemas.microsoft.com/office/drawing/2014/main" id="{DE91E03F-6AA0-9503-B224-D6865BBF07AF}"/>
              </a:ext>
            </a:extLst>
          </p:cNvPr>
          <p:cNvSpPr>
            <a:spLocks noGrp="1"/>
          </p:cNvSpPr>
          <p:nvPr>
            <p:ph type="sldNum" sz="quarter" idx="4"/>
          </p:nvPr>
        </p:nvSpPr>
        <p:spPr/>
        <p:txBody>
          <a:bodyPr/>
          <a:lstStyle/>
          <a:p>
            <a:fld id="{F62BAB4A-DDC9-CF40-AD63-08BD56AFF626}" type="slidenum">
              <a:rPr lang="en-US" smtClean="0"/>
              <a:pPr/>
              <a:t>6</a:t>
            </a:fld>
            <a:endParaRPr lang="en-US" dirty="0">
              <a:solidFill>
                <a:srgbClr val="E4A338"/>
              </a:solidFill>
            </a:endParaRPr>
          </a:p>
        </p:txBody>
      </p:sp>
    </p:spTree>
    <p:extLst>
      <p:ext uri="{BB962C8B-B14F-4D97-AF65-F5344CB8AC3E}">
        <p14:creationId xmlns:p14="http://schemas.microsoft.com/office/powerpoint/2010/main" val="22549347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6907E-89B8-C0B2-97D6-1079731DF0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1CAB3F-5AEA-64E7-41FB-B3E827C18E7B}"/>
              </a:ext>
            </a:extLst>
          </p:cNvPr>
          <p:cNvSpPr>
            <a:spLocks noGrp="1"/>
          </p:cNvSpPr>
          <p:nvPr>
            <p:ph type="title"/>
          </p:nvPr>
        </p:nvSpPr>
        <p:spPr>
          <a:xfrm>
            <a:off x="838200" y="-204719"/>
            <a:ext cx="10515600" cy="1325563"/>
          </a:xfrm>
        </p:spPr>
        <p:txBody>
          <a:bodyPr/>
          <a:lstStyle/>
          <a:p>
            <a:r>
              <a:rPr lang="en-US" dirty="0"/>
              <a:t>MADMAX intro </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B58C876-56D6-C2C8-399B-72460DE16AA6}"/>
                  </a:ext>
                </a:extLst>
              </p:cNvPr>
              <p:cNvSpPr txBox="1"/>
              <p:nvPr/>
            </p:nvSpPr>
            <p:spPr>
              <a:xfrm>
                <a:off x="838200" y="1029213"/>
                <a:ext cx="10032966" cy="4911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ontserrat" pitchFamily="2" charset="0"/>
                    <a:ea typeface="+mn-ea"/>
                    <a:cs typeface="+mn-cs"/>
                  </a:rPr>
                  <a:t>What is the lowest </a:t>
                </a:r>
                <a14:m>
                  <m:oMath xmlns:m="http://schemas.openxmlformats.org/officeDocument/2006/math">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𝛾</m:t>
                        </m:r>
                      </m:sub>
                    </m:sSub>
                  </m:oMath>
                </a14:m>
                <a:r>
                  <a:rPr kumimoji="0" lang="en-US" sz="2400" b="0" i="0" u="none" strike="noStrike" kern="1200" cap="none" spc="0" normalizeH="0" baseline="0" noProof="0" dirty="0">
                    <a:ln>
                      <a:noFill/>
                    </a:ln>
                    <a:solidFill>
                      <a:prstClr val="black"/>
                    </a:solidFill>
                    <a:effectLst/>
                    <a:uLnTx/>
                    <a:uFillTx/>
                    <a:latin typeface="Montserrat" pitchFamily="2" charset="0"/>
                    <a:ea typeface="+mn-ea"/>
                    <a:cs typeface="+mn-cs"/>
                  </a:rPr>
                  <a:t> we can probe?</a:t>
                </a:r>
              </a:p>
            </p:txBody>
          </p:sp>
        </mc:Choice>
        <mc:Fallback xmlns="">
          <p:sp>
            <p:nvSpPr>
              <p:cNvPr id="3" name="TextBox 2">
                <a:extLst>
                  <a:ext uri="{FF2B5EF4-FFF2-40B4-BE49-F238E27FC236}">
                    <a16:creationId xmlns:a16="http://schemas.microsoft.com/office/drawing/2014/main" id="{3B58C876-56D6-C2C8-399B-72460DE16AA6}"/>
                  </a:ext>
                </a:extLst>
              </p:cNvPr>
              <p:cNvSpPr txBox="1">
                <a:spLocks noRot="1" noChangeAspect="1" noMove="1" noResize="1" noEditPoints="1" noAdjustHandles="1" noChangeArrowheads="1" noChangeShapeType="1" noTextEdit="1"/>
              </p:cNvSpPr>
              <p:nvPr/>
            </p:nvSpPr>
            <p:spPr>
              <a:xfrm>
                <a:off x="838200" y="1029213"/>
                <a:ext cx="10032966" cy="491160"/>
              </a:xfrm>
              <a:prstGeom prst="rect">
                <a:avLst/>
              </a:prstGeom>
              <a:blipFill>
                <a:blip r:embed="rId3"/>
                <a:stretch>
                  <a:fillRect l="-1013" t="-10256" b="-230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1B275D6-98A5-49D2-D23C-D956CD0462F7}"/>
                  </a:ext>
                </a:extLst>
              </p:cNvPr>
              <p:cNvSpPr txBox="1"/>
              <p:nvPr/>
            </p:nvSpPr>
            <p:spPr>
              <a:xfrm>
                <a:off x="7214720" y="702516"/>
                <a:ext cx="9010323" cy="969176"/>
              </a:xfrm>
              <a:prstGeom prst="rect">
                <a:avLst/>
              </a:prstGeom>
              <a:noFill/>
            </p:spPr>
            <p:txBody>
              <a:bodyPr wrap="square">
                <a:spAutoFit/>
              </a:bodyPr>
              <a:lstStyle/>
              <a:p>
                <a14:m>
                  <m:oMath xmlns:m="http://schemas.openxmlformats.org/officeDocument/2006/math">
                    <m:sSubSup>
                      <m:sSubSupPr>
                        <m:ctrlPr>
                          <a:rPr lang="en-US" sz="2800" b="0" i="1" smtClean="0">
                            <a:solidFill>
                              <a:schemeClr val="tx1"/>
                            </a:solidFill>
                            <a:latin typeface="Cambria Math" panose="02040503050406030204" pitchFamily="18" charset="0"/>
                            <a:ea typeface="Cambria Math" panose="02040503050406030204" pitchFamily="18" charset="0"/>
                          </a:rPr>
                        </m:ctrlPr>
                      </m:sSubSupPr>
                      <m:e>
                        <m:r>
                          <a:rPr lang="en-US" sz="2800" b="0" i="1" smtClean="0">
                            <a:solidFill>
                              <a:schemeClr val="tx1"/>
                            </a:solidFill>
                            <a:latin typeface="Cambria Math" panose="02040503050406030204" pitchFamily="18" charset="0"/>
                            <a:ea typeface="Cambria Math" panose="02040503050406030204" pitchFamily="18" charset="0"/>
                          </a:rPr>
                          <m:t>𝑔</m:t>
                        </m:r>
                      </m:e>
                      <m:sub>
                        <m:r>
                          <a:rPr lang="en-US" sz="2800" b="0" i="1" smtClean="0">
                            <a:solidFill>
                              <a:schemeClr val="tx1"/>
                            </a:solidFill>
                            <a:latin typeface="Cambria Math" panose="02040503050406030204" pitchFamily="18" charset="0"/>
                            <a:ea typeface="Cambria Math" panose="02040503050406030204" pitchFamily="18" charset="0"/>
                          </a:rPr>
                          <m:t>𝑎</m:t>
                        </m:r>
                        <m:r>
                          <a:rPr lang="en-US" sz="2800" b="0" i="1" smtClean="0">
                            <a:solidFill>
                              <a:schemeClr val="tx1"/>
                            </a:solidFill>
                            <a:latin typeface="Cambria Math" panose="02040503050406030204" pitchFamily="18" charset="0"/>
                            <a:ea typeface="Cambria Math" panose="02040503050406030204" pitchFamily="18" charset="0"/>
                          </a:rPr>
                          <m:t>𝛾</m:t>
                        </m:r>
                      </m:sub>
                      <m:sup>
                        <m:r>
                          <a:rPr lang="en-US" sz="2800" b="0" i="1" smtClean="0">
                            <a:solidFill>
                              <a:schemeClr val="tx1"/>
                            </a:solidFill>
                            <a:latin typeface="Cambria Math" panose="02040503050406030204" pitchFamily="18" charset="0"/>
                            <a:ea typeface="Cambria Math" panose="02040503050406030204" pitchFamily="18" charset="0"/>
                          </a:rPr>
                          <m:t>2</m:t>
                        </m:r>
                      </m:sup>
                    </m:sSubSup>
                  </m:oMath>
                </a14:m>
                <a:r>
                  <a:rPr lang="en-US" sz="2800" dirty="0">
                    <a:solidFill>
                      <a:schemeClr val="tx1"/>
                    </a:solidFill>
                  </a:rPr>
                  <a:t> = </a:t>
                </a:r>
                <a14:m>
                  <m:oMath xmlns:m="http://schemas.openxmlformats.org/officeDocument/2006/math">
                    <m:d>
                      <m:dPr>
                        <m:ctrlPr>
                          <a:rPr lang="en-US" sz="2800" i="1" smtClean="0">
                            <a:solidFill>
                              <a:schemeClr val="tx1"/>
                            </a:solidFill>
                            <a:latin typeface="Cambria Math" panose="02040503050406030204" pitchFamily="18" charset="0"/>
                          </a:rPr>
                        </m:ctrlPr>
                      </m:dPr>
                      <m:e>
                        <m:f>
                          <m:fPr>
                            <m:ctrlPr>
                              <a:rPr lang="en-US" sz="2800" i="1" smtClean="0">
                                <a:solidFill>
                                  <a:schemeClr val="tx1"/>
                                </a:solidFill>
                                <a:latin typeface="Cambria Math" panose="02040503050406030204" pitchFamily="18" charset="0"/>
                              </a:rPr>
                            </m:ctrlPr>
                          </m:fPr>
                          <m:num>
                            <m:r>
                              <a:rPr lang="en-US" sz="2800" b="0" i="1" smtClean="0">
                                <a:solidFill>
                                  <a:schemeClr val="tx1"/>
                                </a:solidFill>
                                <a:latin typeface="Cambria Math" panose="02040503050406030204" pitchFamily="18" charset="0"/>
                              </a:rPr>
                              <m:t>𝑆𝑁𝑅</m:t>
                            </m:r>
                          </m:num>
                          <m:den>
                            <m:r>
                              <a:rPr lang="en-US" sz="2800" b="0" i="1" smtClean="0">
                                <a:solidFill>
                                  <a:schemeClr val="tx1"/>
                                </a:solidFill>
                                <a:latin typeface="Cambria Math" panose="02040503050406030204" pitchFamily="18" charset="0"/>
                              </a:rPr>
                              <m:t>5</m:t>
                            </m:r>
                          </m:den>
                        </m:f>
                      </m:e>
                    </m:d>
                    <m:rad>
                      <m:radPr>
                        <m:degHide m:val="on"/>
                        <m:ctrlPr>
                          <a:rPr lang="en-US" sz="2800" i="1" smtClean="0">
                            <a:solidFill>
                              <a:schemeClr val="accent4"/>
                            </a:solidFill>
                            <a:latin typeface="Cambria Math" panose="02040503050406030204" pitchFamily="18" charset="0"/>
                          </a:rPr>
                        </m:ctrlPr>
                      </m:radPr>
                      <m:deg/>
                      <m:e>
                        <m:f>
                          <m:fPr>
                            <m:ctrlPr>
                              <a:rPr lang="en-US" sz="2800" i="1">
                                <a:solidFill>
                                  <a:schemeClr val="accent4"/>
                                </a:solidFill>
                                <a:latin typeface="Cambria Math" panose="02040503050406030204" pitchFamily="18" charset="0"/>
                              </a:rPr>
                            </m:ctrlPr>
                          </m:fPr>
                          <m:num>
                            <m:r>
                              <m:rPr>
                                <m:sty m:val="p"/>
                              </m:rPr>
                              <a:rPr lang="en-US" sz="2800">
                                <a:solidFill>
                                  <a:schemeClr val="accent4"/>
                                </a:solidFill>
                                <a:latin typeface="Cambria Math" panose="02040503050406030204" pitchFamily="18" charset="0"/>
                              </a:rPr>
                              <m:t>Δ</m:t>
                            </m:r>
                            <m:r>
                              <a:rPr lang="en-US" sz="2800" i="1">
                                <a:solidFill>
                                  <a:schemeClr val="accent4"/>
                                </a:solidFill>
                                <a:latin typeface="Cambria Math" panose="02040503050406030204" pitchFamily="18" charset="0"/>
                              </a:rPr>
                              <m:t>𝜈</m:t>
                            </m:r>
                          </m:num>
                          <m:den>
                            <m:r>
                              <a:rPr lang="en-US" sz="2800" i="1">
                                <a:solidFill>
                                  <a:schemeClr val="accent4"/>
                                </a:solidFill>
                                <a:latin typeface="Cambria Math" panose="02040503050406030204" pitchFamily="18" charset="0"/>
                              </a:rPr>
                              <m:t>𝜏</m:t>
                            </m:r>
                          </m:den>
                        </m:f>
                      </m:e>
                    </m:rad>
                    <m:f>
                      <m:fPr>
                        <m:ctrlPr>
                          <a:rPr lang="en-US" sz="2800" i="1" smtClean="0">
                            <a:solidFill>
                              <a:schemeClr val="tx1"/>
                            </a:solidFill>
                            <a:latin typeface="Cambria Math" panose="02040503050406030204" pitchFamily="18" charset="0"/>
                          </a:rPr>
                        </m:ctrlPr>
                      </m:fPr>
                      <m:num>
                        <m:r>
                          <a:rPr lang="en-US" sz="2800" i="1" smtClean="0">
                            <a:solidFill>
                              <a:schemeClr val="accent4"/>
                            </a:solidFill>
                            <a:latin typeface="Cambria Math" panose="02040503050406030204" pitchFamily="18" charset="0"/>
                          </a:rPr>
                          <m:t>𝑘</m:t>
                        </m:r>
                        <m:sSub>
                          <m:sSubPr>
                            <m:ctrlPr>
                              <a:rPr lang="en-US" sz="2800" i="1">
                                <a:solidFill>
                                  <a:schemeClr val="accent4"/>
                                </a:solidFill>
                                <a:latin typeface="Cambria Math" panose="02040503050406030204" pitchFamily="18" charset="0"/>
                              </a:rPr>
                            </m:ctrlPr>
                          </m:sSubPr>
                          <m:e>
                            <m:r>
                              <a:rPr lang="en-US" sz="2800" i="1">
                                <a:solidFill>
                                  <a:schemeClr val="accent4"/>
                                </a:solidFill>
                                <a:latin typeface="Cambria Math" panose="02040503050406030204" pitchFamily="18" charset="0"/>
                              </a:rPr>
                              <m:t>𝑇</m:t>
                            </m:r>
                          </m:e>
                          <m:sub>
                            <m:r>
                              <a:rPr lang="en-US" sz="2800" i="1">
                                <a:solidFill>
                                  <a:schemeClr val="accent4"/>
                                </a:solidFill>
                                <a:latin typeface="Cambria Math" panose="02040503050406030204" pitchFamily="18" charset="0"/>
                              </a:rPr>
                              <m:t>𝑁</m:t>
                            </m:r>
                          </m:sub>
                        </m:sSub>
                        <m:sSubSup>
                          <m:sSubSupPr>
                            <m:ctrlPr>
                              <a:rPr lang="en-US" sz="2800" b="0" i="1" smtClean="0">
                                <a:solidFill>
                                  <a:schemeClr val="tx1"/>
                                </a:solidFill>
                                <a:latin typeface="Cambria Math" panose="02040503050406030204" pitchFamily="18" charset="0"/>
                              </a:rPr>
                            </m:ctrlPr>
                          </m:sSubSupPr>
                          <m:e>
                            <m:r>
                              <a:rPr lang="en-US" sz="2800" b="0" i="1" smtClean="0">
                                <a:solidFill>
                                  <a:schemeClr val="tx1"/>
                                </a:solidFill>
                                <a:latin typeface="Cambria Math" panose="02040503050406030204" pitchFamily="18" charset="0"/>
                              </a:rPr>
                              <m:t>𝑚</m:t>
                            </m:r>
                          </m:e>
                          <m:sub>
                            <m:r>
                              <a:rPr lang="en-US" sz="2800" b="0" i="1" smtClean="0">
                                <a:solidFill>
                                  <a:schemeClr val="tx1"/>
                                </a:solidFill>
                                <a:latin typeface="Cambria Math" panose="02040503050406030204" pitchFamily="18" charset="0"/>
                              </a:rPr>
                              <m:t>𝑎</m:t>
                            </m:r>
                          </m:sub>
                          <m:sup>
                            <m:r>
                              <a:rPr lang="en-US" sz="2800" b="0" i="1" smtClean="0">
                                <a:solidFill>
                                  <a:schemeClr val="tx1"/>
                                </a:solidFill>
                                <a:latin typeface="Cambria Math" panose="02040503050406030204" pitchFamily="18" charset="0"/>
                              </a:rPr>
                              <m:t>2</m:t>
                            </m:r>
                          </m:sup>
                        </m:sSubSup>
                      </m:num>
                      <m:den>
                        <m:sSubSup>
                          <m:sSubSupPr>
                            <m:ctrlPr>
                              <a:rPr lang="en-US" sz="2800" i="1">
                                <a:solidFill>
                                  <a:schemeClr val="tx1"/>
                                </a:solidFill>
                                <a:latin typeface="Cambria Math" panose="02040503050406030204" pitchFamily="18" charset="0"/>
                                <a:ea typeface="Cambria Math" panose="02040503050406030204" pitchFamily="18" charset="0"/>
                              </a:rPr>
                            </m:ctrlPr>
                          </m:sSubSupPr>
                          <m:e>
                            <m:r>
                              <a:rPr lang="en-US" sz="2800" i="1">
                                <a:solidFill>
                                  <a:schemeClr val="tx1"/>
                                </a:solidFill>
                                <a:latin typeface="Cambria Math" panose="02040503050406030204" pitchFamily="18" charset="0"/>
                                <a:ea typeface="Cambria Math" panose="02040503050406030204" pitchFamily="18" charset="0"/>
                              </a:rPr>
                              <m:t>𝐵</m:t>
                            </m:r>
                          </m:e>
                          <m:sub>
                            <m:r>
                              <a:rPr lang="en-US" sz="2800" i="1">
                                <a:solidFill>
                                  <a:schemeClr val="tx1"/>
                                </a:solidFill>
                                <a:latin typeface="Cambria Math" panose="02040503050406030204" pitchFamily="18" charset="0"/>
                                <a:ea typeface="Cambria Math" panose="02040503050406030204" pitchFamily="18" charset="0"/>
                              </a:rPr>
                              <m:t>𝑒</m:t>
                            </m:r>
                          </m:sub>
                          <m:sup>
                            <m:r>
                              <a:rPr lang="en-US" sz="2800" i="1">
                                <a:solidFill>
                                  <a:schemeClr val="tx1"/>
                                </a:solidFill>
                                <a:latin typeface="Cambria Math" panose="02040503050406030204" pitchFamily="18" charset="0"/>
                                <a:ea typeface="Cambria Math" panose="02040503050406030204" pitchFamily="18" charset="0"/>
                              </a:rPr>
                              <m:t>2</m:t>
                            </m:r>
                          </m:sup>
                        </m:sSubSup>
                        <m:sSup>
                          <m:sSupPr>
                            <m:ctrlPr>
                              <a:rPr lang="en-US" sz="2800" i="1">
                                <a:solidFill>
                                  <a:schemeClr val="tx1"/>
                                </a:solidFill>
                                <a:latin typeface="Cambria Math" panose="02040503050406030204" pitchFamily="18" charset="0"/>
                                <a:ea typeface="Cambria Math" panose="02040503050406030204" pitchFamily="18" charset="0"/>
                              </a:rPr>
                            </m:ctrlPr>
                          </m:sSupPr>
                          <m:e>
                            <m:d>
                              <m:dPr>
                                <m:begChr m:val="|"/>
                                <m:endChr m:val="|"/>
                                <m:ctrlPr>
                                  <a:rPr lang="en-US" sz="2800" i="1">
                                    <a:solidFill>
                                      <a:schemeClr val="tx1"/>
                                    </a:solidFill>
                                    <a:latin typeface="Cambria Math" panose="02040503050406030204" pitchFamily="18" charset="0"/>
                                    <a:ea typeface="Cambria Math" panose="02040503050406030204" pitchFamily="18" charset="0"/>
                                  </a:rPr>
                                </m:ctrlPr>
                              </m:dPr>
                              <m:e>
                                <m:r>
                                  <a:rPr lang="en-US" sz="2800" i="1">
                                    <a:solidFill>
                                      <a:schemeClr val="tx1"/>
                                    </a:solidFill>
                                    <a:latin typeface="Cambria Math" panose="02040503050406030204" pitchFamily="18" charset="0"/>
                                    <a:ea typeface="Cambria Math" panose="02040503050406030204" pitchFamily="18" charset="0"/>
                                  </a:rPr>
                                  <m:t>𝛽</m:t>
                                </m:r>
                              </m:e>
                            </m:d>
                          </m:e>
                          <m:sup>
                            <m:r>
                              <a:rPr lang="en-US" sz="2800" i="1">
                                <a:solidFill>
                                  <a:schemeClr val="tx1"/>
                                </a:solidFill>
                                <a:latin typeface="Cambria Math" panose="02040503050406030204" pitchFamily="18" charset="0"/>
                                <a:ea typeface="Cambria Math" panose="02040503050406030204" pitchFamily="18" charset="0"/>
                              </a:rPr>
                              <m:t>2</m:t>
                            </m:r>
                          </m:sup>
                        </m:sSup>
                        <m:sSub>
                          <m:sSubPr>
                            <m:ctrlPr>
                              <a:rPr lang="en-US" sz="2800" b="0" i="1" smtClean="0">
                                <a:solidFill>
                                  <a:schemeClr val="tx1"/>
                                </a:solidFill>
                                <a:latin typeface="Cambria Math" panose="02040503050406030204" pitchFamily="18" charset="0"/>
                                <a:ea typeface="Cambria Math" panose="02040503050406030204" pitchFamily="18" charset="0"/>
                              </a:rPr>
                            </m:ctrlPr>
                          </m:sSubPr>
                          <m:e>
                            <m:r>
                              <a:rPr lang="en-US" sz="2800" b="0" i="1" smtClean="0">
                                <a:solidFill>
                                  <a:schemeClr val="tx1"/>
                                </a:solidFill>
                                <a:latin typeface="Cambria Math" panose="02040503050406030204" pitchFamily="18" charset="0"/>
                                <a:ea typeface="Cambria Math" panose="02040503050406030204" pitchFamily="18" charset="0"/>
                              </a:rPr>
                              <m:t>𝜌</m:t>
                            </m:r>
                          </m:e>
                          <m:sub>
                            <m:r>
                              <a:rPr lang="en-US" sz="2800" b="0" i="1" smtClean="0">
                                <a:solidFill>
                                  <a:schemeClr val="tx1"/>
                                </a:solidFill>
                                <a:latin typeface="Cambria Math" panose="02040503050406030204" pitchFamily="18" charset="0"/>
                                <a:ea typeface="Cambria Math" panose="02040503050406030204" pitchFamily="18" charset="0"/>
                              </a:rPr>
                              <m:t>𝐷𝑀</m:t>
                            </m:r>
                          </m:sub>
                        </m:sSub>
                        <m:r>
                          <a:rPr lang="en-US" sz="2800" b="0" i="1" smtClean="0">
                            <a:solidFill>
                              <a:schemeClr val="tx1"/>
                            </a:solidFill>
                            <a:latin typeface="Cambria Math" panose="02040503050406030204" pitchFamily="18" charset="0"/>
                            <a:ea typeface="Cambria Math" panose="02040503050406030204" pitchFamily="18" charset="0"/>
                          </a:rPr>
                          <m:t>𝐴</m:t>
                        </m:r>
                      </m:den>
                    </m:f>
                  </m:oMath>
                </a14:m>
                <a:endParaRPr lang="en-US" sz="2800" dirty="0"/>
              </a:p>
            </p:txBody>
          </p:sp>
        </mc:Choice>
        <mc:Fallback xmlns="">
          <p:sp>
            <p:nvSpPr>
              <p:cNvPr id="6" name="TextBox 5">
                <a:extLst>
                  <a:ext uri="{FF2B5EF4-FFF2-40B4-BE49-F238E27FC236}">
                    <a16:creationId xmlns:a16="http://schemas.microsoft.com/office/drawing/2014/main" id="{C1B275D6-98A5-49D2-D23C-D956CD0462F7}"/>
                  </a:ext>
                </a:extLst>
              </p:cNvPr>
              <p:cNvSpPr txBox="1">
                <a:spLocks noRot="1" noChangeAspect="1" noMove="1" noResize="1" noEditPoints="1" noAdjustHandles="1" noChangeArrowheads="1" noChangeShapeType="1" noTextEdit="1"/>
              </p:cNvSpPr>
              <p:nvPr/>
            </p:nvSpPr>
            <p:spPr>
              <a:xfrm>
                <a:off x="7214720" y="702516"/>
                <a:ext cx="9010323" cy="969176"/>
              </a:xfrm>
              <a:prstGeom prst="rect">
                <a:avLst/>
              </a:prstGeom>
              <a:blipFill>
                <a:blip r:embed="rId4"/>
                <a:stretch>
                  <a:fillRect l="-423" b="-2597"/>
                </a:stretch>
              </a:blipFill>
            </p:spPr>
            <p:txBody>
              <a:bodyPr/>
              <a:lstStyle/>
              <a:p>
                <a:r>
                  <a:rPr lang="en-US">
                    <a:noFill/>
                  </a:rPr>
                  <a:t> </a:t>
                </a:r>
              </a:p>
            </p:txBody>
          </p:sp>
        </mc:Fallback>
      </mc:AlternateContent>
      <p:pic>
        <p:nvPicPr>
          <p:cNvPr id="7" name="Picture 6" descr="A diagram of a pipe&#10;&#10;AI-generated content may be incorrect.">
            <a:extLst>
              <a:ext uri="{FF2B5EF4-FFF2-40B4-BE49-F238E27FC236}">
                <a16:creationId xmlns:a16="http://schemas.microsoft.com/office/drawing/2014/main" id="{834FCBF5-E2D2-9E0E-8C5C-8D4F83373743}"/>
              </a:ext>
            </a:extLst>
          </p:cNvPr>
          <p:cNvPicPr>
            <a:picLocks noChangeAspect="1"/>
          </p:cNvPicPr>
          <p:nvPr/>
        </p:nvPicPr>
        <p:blipFill>
          <a:blip r:embed="rId5"/>
          <a:stretch>
            <a:fillRect/>
          </a:stretch>
        </p:blipFill>
        <p:spPr>
          <a:xfrm>
            <a:off x="1315440" y="2342556"/>
            <a:ext cx="9644270" cy="3327273"/>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54490E3-DD0C-F313-647F-F1F198714E45}"/>
                  </a:ext>
                </a:extLst>
              </p:cNvPr>
              <p:cNvSpPr txBox="1"/>
              <p:nvPr/>
            </p:nvSpPr>
            <p:spPr>
              <a:xfrm>
                <a:off x="-221661" y="5653805"/>
                <a:ext cx="12718473" cy="86754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000" b="0" i="1" smtClean="0">
                              <a:solidFill>
                                <a:schemeClr val="tx1"/>
                              </a:solidFill>
                              <a:latin typeface="Cambria Math" panose="02040503050406030204" pitchFamily="18" charset="0"/>
                            </a:rPr>
                          </m:ctrlPr>
                        </m:dPr>
                        <m:e>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𝑔</m:t>
                              </m:r>
                            </m:e>
                            <m:sub>
                              <m:r>
                                <a:rPr lang="en-US" sz="2000" b="0" i="1" smtClean="0">
                                  <a:solidFill>
                                    <a:schemeClr val="tx1"/>
                                  </a:solidFill>
                                  <a:latin typeface="Cambria Math" panose="02040503050406030204" pitchFamily="18" charset="0"/>
                                </a:rPr>
                                <m:t>𝑎</m:t>
                              </m:r>
                              <m:r>
                                <a:rPr lang="en-US" sz="2000" b="0" i="1" smtClean="0">
                                  <a:solidFill>
                                    <a:schemeClr val="tx1"/>
                                  </a:solidFill>
                                  <a:latin typeface="Cambria Math" panose="02040503050406030204" pitchFamily="18" charset="0"/>
                                </a:rPr>
                                <m:t>𝛾</m:t>
                              </m:r>
                            </m:sub>
                          </m:sSub>
                        </m:e>
                      </m:d>
                      <m:r>
                        <a:rPr lang="en-US" sz="2000" b="0" i="1" smtClean="0">
                          <a:solidFill>
                            <a:schemeClr val="tx1"/>
                          </a:solidFill>
                          <a:latin typeface="Cambria Math" panose="02040503050406030204" pitchFamily="18" charset="0"/>
                        </a:rPr>
                        <m:t>=3.5×</m:t>
                      </m:r>
                      <m:sSup>
                        <m:sSupPr>
                          <m:ctrlPr>
                            <a:rPr lang="en-US" sz="2000" b="0" i="1" smtClean="0">
                              <a:solidFill>
                                <a:schemeClr val="tx1"/>
                              </a:solidFill>
                              <a:latin typeface="Cambria Math" panose="02040503050406030204" pitchFamily="18" charset="0"/>
                            </a:rPr>
                          </m:ctrlPr>
                        </m:sSupPr>
                        <m:e>
                          <m:r>
                            <a:rPr lang="en-US" sz="2000" b="0" i="1" smtClean="0">
                              <a:solidFill>
                                <a:schemeClr val="tx1"/>
                              </a:solidFill>
                              <a:latin typeface="Cambria Math" panose="02040503050406030204" pitchFamily="18" charset="0"/>
                            </a:rPr>
                            <m:t>10</m:t>
                          </m:r>
                        </m:e>
                        <m:sup>
                          <m:r>
                            <a:rPr lang="en-US" sz="2000" b="0" i="1" smtClean="0">
                              <a:solidFill>
                                <a:schemeClr val="tx1"/>
                              </a:solidFill>
                              <a:latin typeface="Cambria Math" panose="02040503050406030204" pitchFamily="18" charset="0"/>
                            </a:rPr>
                            <m:t>−11</m:t>
                          </m:r>
                        </m:sup>
                      </m:sSup>
                      <m:sSup>
                        <m:sSupPr>
                          <m:ctrlPr>
                            <a:rPr lang="en-US" sz="2000" b="0" i="1" smtClean="0">
                              <a:solidFill>
                                <a:schemeClr val="tx1"/>
                              </a:solidFill>
                              <a:latin typeface="Cambria Math" panose="02040503050406030204" pitchFamily="18" charset="0"/>
                            </a:rPr>
                          </m:ctrlPr>
                        </m:sSupPr>
                        <m:e>
                          <m:r>
                            <m:rPr>
                              <m:sty m:val="p"/>
                            </m:rPr>
                            <a:rPr lang="en-US" sz="2000" b="0" i="0" smtClean="0">
                              <a:solidFill>
                                <a:schemeClr val="tx1"/>
                              </a:solidFill>
                              <a:latin typeface="Cambria Math" panose="02040503050406030204" pitchFamily="18" charset="0"/>
                            </a:rPr>
                            <m:t>GeV</m:t>
                          </m:r>
                        </m:e>
                        <m:sup>
                          <m:r>
                            <a:rPr lang="en-US" sz="2000" b="0" i="1" smtClean="0">
                              <a:solidFill>
                                <a:schemeClr val="tx1"/>
                              </a:solidFill>
                              <a:latin typeface="Cambria Math" panose="02040503050406030204" pitchFamily="18" charset="0"/>
                            </a:rPr>
                            <m:t>−1</m:t>
                          </m:r>
                        </m:sup>
                      </m:sSup>
                      <m:sSup>
                        <m:sSupPr>
                          <m:ctrlPr>
                            <a:rPr lang="en-US" sz="2000" i="1">
                              <a:solidFill>
                                <a:schemeClr val="tx2">
                                  <a:lumMod val="50000"/>
                                  <a:lumOff val="50000"/>
                                </a:schemeClr>
                              </a:solidFill>
                              <a:latin typeface="Cambria Math" panose="02040503050406030204" pitchFamily="18" charset="0"/>
                            </a:rPr>
                          </m:ctrlPr>
                        </m:sSupPr>
                        <m:e>
                          <m:d>
                            <m:dPr>
                              <m:ctrlPr>
                                <a:rPr lang="en-US" sz="2000" i="1">
                                  <a:solidFill>
                                    <a:schemeClr val="tx2">
                                      <a:lumMod val="50000"/>
                                      <a:lumOff val="50000"/>
                                    </a:schemeClr>
                                  </a:solidFill>
                                  <a:latin typeface="Cambria Math" panose="02040503050406030204" pitchFamily="18" charset="0"/>
                                </a:rPr>
                              </m:ctrlPr>
                            </m:dPr>
                            <m:e>
                              <m:f>
                                <m:fPr>
                                  <m:ctrlPr>
                                    <a:rPr lang="en-US" sz="2000" i="1">
                                      <a:solidFill>
                                        <a:schemeClr val="tx2">
                                          <a:lumMod val="50000"/>
                                          <a:lumOff val="50000"/>
                                        </a:schemeClr>
                                      </a:solidFill>
                                      <a:latin typeface="Cambria Math" panose="02040503050406030204" pitchFamily="18" charset="0"/>
                                    </a:rPr>
                                  </m:ctrlPr>
                                </m:fPr>
                                <m:num>
                                  <m:sSub>
                                    <m:sSubPr>
                                      <m:ctrlPr>
                                        <a:rPr lang="en-US" sz="2000" i="1">
                                          <a:solidFill>
                                            <a:schemeClr val="tx2">
                                              <a:lumMod val="50000"/>
                                              <a:lumOff val="50000"/>
                                            </a:schemeClr>
                                          </a:solidFill>
                                          <a:latin typeface="Cambria Math" panose="02040503050406030204" pitchFamily="18" charset="0"/>
                                        </a:rPr>
                                      </m:ctrlPr>
                                    </m:sSubPr>
                                    <m:e>
                                      <m:r>
                                        <a:rPr lang="en-US" sz="2000" i="1">
                                          <a:solidFill>
                                            <a:schemeClr val="tx2">
                                              <a:lumMod val="50000"/>
                                              <a:lumOff val="50000"/>
                                            </a:schemeClr>
                                          </a:solidFill>
                                          <a:latin typeface="Cambria Math" panose="02040503050406030204" pitchFamily="18" charset="0"/>
                                        </a:rPr>
                                        <m:t>𝑇</m:t>
                                      </m:r>
                                    </m:e>
                                    <m:sub>
                                      <m:r>
                                        <m:rPr>
                                          <m:sty m:val="p"/>
                                        </m:rPr>
                                        <a:rPr lang="en-US" sz="2000" b="0" i="0" smtClean="0">
                                          <a:solidFill>
                                            <a:schemeClr val="tx2">
                                              <a:lumMod val="50000"/>
                                              <a:lumOff val="50000"/>
                                            </a:schemeClr>
                                          </a:solidFill>
                                          <a:latin typeface="Cambria Math" panose="02040503050406030204" pitchFamily="18" charset="0"/>
                                        </a:rPr>
                                        <m:t>N</m:t>
                                      </m:r>
                                    </m:sub>
                                  </m:sSub>
                                </m:num>
                                <m:den>
                                  <m:r>
                                    <a:rPr lang="en-US" sz="2000" i="1">
                                      <a:solidFill>
                                        <a:schemeClr val="tx2">
                                          <a:lumMod val="50000"/>
                                          <a:lumOff val="50000"/>
                                        </a:schemeClr>
                                      </a:solidFill>
                                      <a:latin typeface="Cambria Math" panose="02040503050406030204" pitchFamily="18" charset="0"/>
                                    </a:rPr>
                                    <m:t>300</m:t>
                                  </m:r>
                                  <m:r>
                                    <a:rPr lang="en-US" sz="2000">
                                      <a:solidFill>
                                        <a:schemeClr val="tx2">
                                          <a:lumMod val="50000"/>
                                          <a:lumOff val="50000"/>
                                        </a:schemeClr>
                                      </a:solidFill>
                                      <a:latin typeface="Cambria Math" panose="02040503050406030204" pitchFamily="18" charset="0"/>
                                    </a:rPr>
                                    <m:t> </m:t>
                                  </m:r>
                                  <m:r>
                                    <m:rPr>
                                      <m:sty m:val="p"/>
                                    </m:rPr>
                                    <a:rPr lang="en-US" sz="2000">
                                      <a:solidFill>
                                        <a:schemeClr val="tx2">
                                          <a:lumMod val="50000"/>
                                          <a:lumOff val="50000"/>
                                        </a:schemeClr>
                                      </a:solidFill>
                                      <a:latin typeface="Cambria Math" panose="02040503050406030204" pitchFamily="18" charset="0"/>
                                    </a:rPr>
                                    <m:t>K</m:t>
                                  </m:r>
                                </m:den>
                              </m:f>
                            </m:e>
                          </m:d>
                        </m:e>
                        <m:sup>
                          <m:f>
                            <m:fPr>
                              <m:ctrlPr>
                                <a:rPr lang="en-US" sz="2000" i="1">
                                  <a:solidFill>
                                    <a:schemeClr val="tx2">
                                      <a:lumMod val="50000"/>
                                      <a:lumOff val="50000"/>
                                    </a:schemeClr>
                                  </a:solidFill>
                                  <a:latin typeface="Cambria Math" panose="02040503050406030204" pitchFamily="18" charset="0"/>
                                </a:rPr>
                              </m:ctrlPr>
                            </m:fPr>
                            <m:num>
                              <m:r>
                                <a:rPr lang="en-US" sz="2000" i="1">
                                  <a:solidFill>
                                    <a:schemeClr val="tx2">
                                      <a:lumMod val="50000"/>
                                      <a:lumOff val="50000"/>
                                    </a:schemeClr>
                                  </a:solidFill>
                                  <a:latin typeface="Cambria Math" panose="02040503050406030204" pitchFamily="18" charset="0"/>
                                </a:rPr>
                                <m:t>1</m:t>
                              </m:r>
                            </m:num>
                            <m:den>
                              <m:r>
                                <a:rPr lang="en-US" sz="2000" i="1">
                                  <a:solidFill>
                                    <a:schemeClr val="tx2">
                                      <a:lumMod val="50000"/>
                                      <a:lumOff val="50000"/>
                                    </a:schemeClr>
                                  </a:solidFill>
                                  <a:latin typeface="Cambria Math" panose="02040503050406030204" pitchFamily="18" charset="0"/>
                                </a:rPr>
                                <m:t>2</m:t>
                              </m:r>
                            </m:den>
                          </m:f>
                        </m:sup>
                      </m:sSup>
                      <m:sSup>
                        <m:sSupPr>
                          <m:ctrlPr>
                            <a:rPr lang="en-US" sz="2000" i="1">
                              <a:solidFill>
                                <a:schemeClr val="tx2">
                                  <a:lumMod val="50000"/>
                                  <a:lumOff val="50000"/>
                                </a:schemeClr>
                              </a:solidFill>
                              <a:latin typeface="Cambria Math" panose="02040503050406030204" pitchFamily="18" charset="0"/>
                            </a:rPr>
                          </m:ctrlPr>
                        </m:sSupPr>
                        <m:e>
                          <m:d>
                            <m:dPr>
                              <m:ctrlPr>
                                <a:rPr lang="en-US" sz="2000" i="1">
                                  <a:solidFill>
                                    <a:schemeClr val="tx2">
                                      <a:lumMod val="50000"/>
                                      <a:lumOff val="50000"/>
                                    </a:schemeClr>
                                  </a:solidFill>
                                  <a:latin typeface="Cambria Math" panose="02040503050406030204" pitchFamily="18" charset="0"/>
                                </a:rPr>
                              </m:ctrlPr>
                            </m:dPr>
                            <m:e>
                              <m:f>
                                <m:fPr>
                                  <m:ctrlPr>
                                    <a:rPr lang="en-US" sz="2000" i="1">
                                      <a:solidFill>
                                        <a:schemeClr val="tx2">
                                          <a:lumMod val="50000"/>
                                          <a:lumOff val="50000"/>
                                        </a:schemeClr>
                                      </a:solidFill>
                                      <a:latin typeface="Cambria Math" panose="02040503050406030204" pitchFamily="18" charset="0"/>
                                    </a:rPr>
                                  </m:ctrlPr>
                                </m:fPr>
                                <m:num>
                                  <m:r>
                                    <a:rPr lang="en-US" sz="2000" i="1">
                                      <a:solidFill>
                                        <a:schemeClr val="tx2">
                                          <a:lumMod val="50000"/>
                                          <a:lumOff val="50000"/>
                                        </a:schemeClr>
                                      </a:solidFill>
                                      <a:latin typeface="Cambria Math" panose="02040503050406030204" pitchFamily="18" charset="0"/>
                                    </a:rPr>
                                    <m:t>2.2 </m:t>
                                  </m:r>
                                  <m:r>
                                    <m:rPr>
                                      <m:sty m:val="p"/>
                                    </m:rPr>
                                    <a:rPr lang="en-US" sz="2000">
                                      <a:solidFill>
                                        <a:schemeClr val="tx2">
                                          <a:lumMod val="50000"/>
                                          <a:lumOff val="50000"/>
                                        </a:schemeClr>
                                      </a:solidFill>
                                      <a:latin typeface="Cambria Math" panose="02040503050406030204" pitchFamily="18" charset="0"/>
                                    </a:rPr>
                                    <m:t>days</m:t>
                                  </m:r>
                                </m:num>
                                <m:den>
                                  <m:r>
                                    <a:rPr lang="en-US" sz="2000" i="1">
                                      <a:solidFill>
                                        <a:schemeClr val="tx2">
                                          <a:lumMod val="50000"/>
                                          <a:lumOff val="50000"/>
                                        </a:schemeClr>
                                      </a:solidFill>
                                      <a:latin typeface="Cambria Math" panose="02040503050406030204" pitchFamily="18" charset="0"/>
                                    </a:rPr>
                                    <m:t>𝜏</m:t>
                                  </m:r>
                                </m:den>
                              </m:f>
                            </m:e>
                          </m:d>
                        </m:e>
                        <m:sup>
                          <m:f>
                            <m:fPr>
                              <m:ctrlPr>
                                <a:rPr lang="en-US" sz="2000" i="1">
                                  <a:solidFill>
                                    <a:schemeClr val="tx2">
                                      <a:lumMod val="50000"/>
                                      <a:lumOff val="50000"/>
                                    </a:schemeClr>
                                  </a:solidFill>
                                  <a:latin typeface="Cambria Math" panose="02040503050406030204" pitchFamily="18" charset="0"/>
                                </a:rPr>
                              </m:ctrlPr>
                            </m:fPr>
                            <m:num>
                              <m:r>
                                <a:rPr lang="en-US" sz="2000" i="1">
                                  <a:solidFill>
                                    <a:schemeClr val="tx2">
                                      <a:lumMod val="50000"/>
                                      <a:lumOff val="50000"/>
                                    </a:schemeClr>
                                  </a:solidFill>
                                  <a:latin typeface="Cambria Math" panose="02040503050406030204" pitchFamily="18" charset="0"/>
                                </a:rPr>
                                <m:t>1</m:t>
                              </m:r>
                            </m:num>
                            <m:den>
                              <m:r>
                                <a:rPr lang="en-US" sz="2000" i="1">
                                  <a:solidFill>
                                    <a:schemeClr val="tx2">
                                      <a:lumMod val="50000"/>
                                      <a:lumOff val="50000"/>
                                    </a:schemeClr>
                                  </a:solidFill>
                                  <a:latin typeface="Cambria Math" panose="02040503050406030204" pitchFamily="18" charset="0"/>
                                </a:rPr>
                                <m:t>4</m:t>
                              </m:r>
                            </m:den>
                          </m:f>
                        </m:sup>
                      </m:sSup>
                      <m:sSup>
                        <m:sSupPr>
                          <m:ctrlPr>
                            <a:rPr lang="en-US" sz="2000" i="1" smtClean="0">
                              <a:solidFill>
                                <a:schemeClr val="tx1"/>
                              </a:solidFill>
                              <a:latin typeface="Cambria Math" panose="02040503050406030204" pitchFamily="18" charset="0"/>
                            </a:rPr>
                          </m:ctrlPr>
                        </m:sSupPr>
                        <m:e>
                          <m:d>
                            <m:dPr>
                              <m:ctrlPr>
                                <a:rPr lang="en-US" sz="2000" i="1">
                                  <a:solidFill>
                                    <a:schemeClr val="tx1"/>
                                  </a:solidFill>
                                  <a:latin typeface="Cambria Math" panose="02040503050406030204" pitchFamily="18" charset="0"/>
                                </a:rPr>
                              </m:ctrlPr>
                            </m:dPr>
                            <m:e>
                              <m:f>
                                <m:fPr>
                                  <m:ctrlPr>
                                    <a:rPr lang="en-US" sz="2000" i="1">
                                      <a:solidFill>
                                        <a:schemeClr val="tx1"/>
                                      </a:solidFill>
                                      <a:latin typeface="Cambria Math" panose="02040503050406030204" pitchFamily="18" charset="0"/>
                                    </a:rPr>
                                  </m:ctrlPr>
                                </m:fPr>
                                <m:num>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𝑚</m:t>
                                      </m:r>
                                    </m:e>
                                    <m:sub>
                                      <m:r>
                                        <a:rPr lang="en-US" sz="2000" i="1">
                                          <a:solidFill>
                                            <a:schemeClr val="tx1"/>
                                          </a:solidFill>
                                          <a:latin typeface="Cambria Math" panose="02040503050406030204" pitchFamily="18" charset="0"/>
                                        </a:rPr>
                                        <m:t>𝑎</m:t>
                                      </m:r>
                                    </m:sub>
                                  </m:sSub>
                                </m:num>
                                <m:den>
                                  <m:r>
                                    <a:rPr lang="en-US" sz="2000" i="1">
                                      <a:solidFill>
                                        <a:schemeClr val="tx1"/>
                                      </a:solidFill>
                                      <a:latin typeface="Cambria Math" panose="02040503050406030204" pitchFamily="18" charset="0"/>
                                    </a:rPr>
                                    <m:t>80 </m:t>
                                  </m:r>
                                  <m:r>
                                    <m:rPr>
                                      <m:sty m:val="p"/>
                                    </m:rPr>
                                    <a:rPr lang="en-US" sz="2000">
                                      <a:solidFill>
                                        <a:schemeClr val="tx1"/>
                                      </a:solidFill>
                                      <a:latin typeface="Cambria Math" panose="02040503050406030204" pitchFamily="18" charset="0"/>
                                    </a:rPr>
                                    <m:t>μeV</m:t>
                                  </m:r>
                                </m:den>
                              </m:f>
                            </m:e>
                          </m:d>
                        </m:e>
                        <m:sup>
                          <m:f>
                            <m:fPr>
                              <m:ctrlPr>
                                <a:rPr lang="en-US" sz="2000" i="1">
                                  <a:solidFill>
                                    <a:schemeClr val="tx1"/>
                                  </a:solidFill>
                                  <a:latin typeface="Cambria Math" panose="02040503050406030204" pitchFamily="18" charset="0"/>
                                </a:rPr>
                              </m:ctrlPr>
                            </m:fPr>
                            <m:num>
                              <m:r>
                                <a:rPr lang="en-US" sz="2000" i="1">
                                  <a:solidFill>
                                    <a:schemeClr val="tx1"/>
                                  </a:solidFill>
                                  <a:latin typeface="Cambria Math" panose="02040503050406030204" pitchFamily="18" charset="0"/>
                                </a:rPr>
                                <m:t>5</m:t>
                              </m:r>
                            </m:num>
                            <m:den>
                              <m:r>
                                <a:rPr lang="en-US" sz="2000" i="1" smtClean="0">
                                  <a:solidFill>
                                    <a:schemeClr val="accent4"/>
                                  </a:solidFill>
                                  <a:latin typeface="Cambria Math" panose="02040503050406030204" pitchFamily="18" charset="0"/>
                                </a:rPr>
                                <m:t>4</m:t>
                              </m:r>
                            </m:den>
                          </m:f>
                        </m:sup>
                      </m:sSup>
                      <m:sSup>
                        <m:sSupPr>
                          <m:ctrlPr>
                            <a:rPr lang="en-US" sz="2000" i="1">
                              <a:solidFill>
                                <a:schemeClr val="tx1"/>
                              </a:solidFill>
                              <a:latin typeface="Cambria Math" panose="02040503050406030204" pitchFamily="18" charset="0"/>
                            </a:rPr>
                          </m:ctrlPr>
                        </m:sSupPr>
                        <m:e>
                          <m:d>
                            <m:dPr>
                              <m:ctrlPr>
                                <a:rPr lang="en-US" sz="2000" i="1">
                                  <a:solidFill>
                                    <a:schemeClr val="tx1"/>
                                  </a:solidFill>
                                  <a:latin typeface="Cambria Math" panose="02040503050406030204" pitchFamily="18" charset="0"/>
                                </a:rPr>
                              </m:ctrlPr>
                            </m:dPr>
                            <m:e>
                              <m:f>
                                <m:fPr>
                                  <m:ctrlPr>
                                    <a:rPr lang="en-US" sz="2000" i="1">
                                      <a:solidFill>
                                        <a:schemeClr val="tx1"/>
                                      </a:solidFill>
                                      <a:latin typeface="Cambria Math" panose="02040503050406030204" pitchFamily="18" charset="0"/>
                                    </a:rPr>
                                  </m:ctrlPr>
                                </m:fPr>
                                <m:num>
                                  <m:r>
                                    <a:rPr lang="en-US" sz="2000" i="1">
                                      <a:solidFill>
                                        <a:schemeClr val="tx1"/>
                                      </a:solidFill>
                                      <a:latin typeface="Cambria Math" panose="02040503050406030204" pitchFamily="18" charset="0"/>
                                    </a:rPr>
                                    <m:t>0.3 </m:t>
                                  </m:r>
                                  <m:r>
                                    <m:rPr>
                                      <m:sty m:val="p"/>
                                    </m:rPr>
                                    <a:rPr lang="en-US" sz="2000">
                                      <a:solidFill>
                                        <a:schemeClr val="tx1"/>
                                      </a:solidFill>
                                      <a:latin typeface="Cambria Math" panose="02040503050406030204" pitchFamily="18" charset="0"/>
                                    </a:rPr>
                                    <m:t>GeV</m:t>
                                  </m:r>
                                  <m:r>
                                    <a:rPr lang="en-US" sz="2000">
                                      <a:solidFill>
                                        <a:schemeClr val="tx1"/>
                                      </a:solidFill>
                                      <a:latin typeface="Cambria Math" panose="02040503050406030204" pitchFamily="18" charset="0"/>
                                    </a:rPr>
                                    <m:t>/</m:t>
                                  </m:r>
                                  <m:sSup>
                                    <m:sSupPr>
                                      <m:ctrlPr>
                                        <a:rPr lang="en-US" sz="2000" i="1">
                                          <a:solidFill>
                                            <a:schemeClr val="tx1"/>
                                          </a:solidFill>
                                          <a:latin typeface="Cambria Math" panose="02040503050406030204" pitchFamily="18" charset="0"/>
                                        </a:rPr>
                                      </m:ctrlPr>
                                    </m:sSupPr>
                                    <m:e>
                                      <m:r>
                                        <m:rPr>
                                          <m:sty m:val="p"/>
                                        </m:rPr>
                                        <a:rPr lang="en-US" sz="2000">
                                          <a:solidFill>
                                            <a:schemeClr val="tx1"/>
                                          </a:solidFill>
                                          <a:latin typeface="Cambria Math" panose="02040503050406030204" pitchFamily="18" charset="0"/>
                                        </a:rPr>
                                        <m:t>cm</m:t>
                                      </m:r>
                                    </m:e>
                                    <m:sup>
                                      <m:r>
                                        <a:rPr lang="en-US" sz="2000">
                                          <a:solidFill>
                                            <a:schemeClr val="tx1"/>
                                          </a:solidFill>
                                          <a:latin typeface="Cambria Math" panose="02040503050406030204" pitchFamily="18" charset="0"/>
                                        </a:rPr>
                                        <m:t>3</m:t>
                                      </m:r>
                                    </m:sup>
                                  </m:sSup>
                                </m:num>
                                <m:den>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𝜌</m:t>
                                      </m:r>
                                    </m:e>
                                    <m:sub>
                                      <m:r>
                                        <a:rPr lang="en-US" sz="2000" b="0" i="1" smtClean="0">
                                          <a:solidFill>
                                            <a:schemeClr val="tx1"/>
                                          </a:solidFill>
                                          <a:latin typeface="Cambria Math" panose="02040503050406030204" pitchFamily="18" charset="0"/>
                                        </a:rPr>
                                        <m:t>𝐷𝑀</m:t>
                                      </m:r>
                                    </m:sub>
                                  </m:sSub>
                                </m:den>
                              </m:f>
                            </m:e>
                          </m:d>
                        </m:e>
                        <m:sup>
                          <m:f>
                            <m:fPr>
                              <m:ctrlPr>
                                <a:rPr lang="en-US" sz="2000" i="1">
                                  <a:solidFill>
                                    <a:schemeClr val="tx1"/>
                                  </a:solidFill>
                                  <a:latin typeface="Cambria Math" panose="02040503050406030204" pitchFamily="18" charset="0"/>
                                </a:rPr>
                              </m:ctrlPr>
                            </m:fPr>
                            <m:num>
                              <m:r>
                                <a:rPr lang="en-US" sz="2000" i="1">
                                  <a:solidFill>
                                    <a:schemeClr val="tx1"/>
                                  </a:solidFill>
                                  <a:latin typeface="Cambria Math" panose="02040503050406030204" pitchFamily="18" charset="0"/>
                                </a:rPr>
                                <m:t>1</m:t>
                              </m:r>
                            </m:num>
                            <m:den>
                              <m:r>
                                <a:rPr lang="en-US" sz="2000" i="1">
                                  <a:solidFill>
                                    <a:schemeClr val="tx1"/>
                                  </a:solidFill>
                                  <a:latin typeface="Cambria Math" panose="02040503050406030204" pitchFamily="18" charset="0"/>
                                </a:rPr>
                                <m:t>2</m:t>
                              </m:r>
                            </m:den>
                          </m:f>
                        </m:sup>
                      </m:sSup>
                      <m:sSup>
                        <m:sSupPr>
                          <m:ctrlPr>
                            <a:rPr lang="en-US" sz="2000" i="1" smtClean="0">
                              <a:solidFill>
                                <a:schemeClr val="tx1"/>
                              </a:solidFill>
                              <a:latin typeface="Cambria Math" panose="02040503050406030204" pitchFamily="18" charset="0"/>
                            </a:rPr>
                          </m:ctrlPr>
                        </m:sSupPr>
                        <m:e>
                          <m:d>
                            <m:dPr>
                              <m:ctrlPr>
                                <a:rPr lang="en-US" sz="2000" i="1">
                                  <a:solidFill>
                                    <a:schemeClr val="tx1"/>
                                  </a:solidFill>
                                  <a:latin typeface="Cambria Math" panose="02040503050406030204" pitchFamily="18" charset="0"/>
                                </a:rPr>
                              </m:ctrlPr>
                            </m:dPr>
                            <m:e>
                              <m:f>
                                <m:fPr>
                                  <m:ctrlPr>
                                    <a:rPr lang="en-US" sz="2000" i="1">
                                      <a:solidFill>
                                        <a:schemeClr val="tx1"/>
                                      </a:solidFill>
                                      <a:latin typeface="Cambria Math" panose="02040503050406030204" pitchFamily="18" charset="0"/>
                                    </a:rPr>
                                  </m:ctrlPr>
                                </m:fPr>
                                <m:num>
                                  <m:r>
                                    <a:rPr lang="en-US" sz="2000" b="0" i="1" smtClean="0">
                                      <a:solidFill>
                                        <a:schemeClr val="tx1"/>
                                      </a:solidFill>
                                      <a:latin typeface="Cambria Math" panose="02040503050406030204" pitchFamily="18" charset="0"/>
                                    </a:rPr>
                                    <m:t>2000</m:t>
                                  </m:r>
                                </m:num>
                                <m:den>
                                  <m:sSup>
                                    <m:sSupPr>
                                      <m:ctrlPr>
                                        <a:rPr lang="en-US" sz="2000" i="1">
                                          <a:solidFill>
                                            <a:schemeClr val="tx1"/>
                                          </a:solidFill>
                                          <a:latin typeface="Cambria Math" panose="02040503050406030204" pitchFamily="18" charset="0"/>
                                        </a:rPr>
                                      </m:ctrlPr>
                                    </m:sSupPr>
                                    <m:e>
                                      <m:r>
                                        <a:rPr lang="en-US" sz="2000" i="1">
                                          <a:solidFill>
                                            <a:schemeClr val="tx1"/>
                                          </a:solidFill>
                                          <a:latin typeface="Cambria Math" panose="02040503050406030204" pitchFamily="18" charset="0"/>
                                        </a:rPr>
                                        <m:t>𝛽</m:t>
                                      </m:r>
                                    </m:e>
                                    <m:sup>
                                      <m:r>
                                        <a:rPr lang="en-US" sz="2000" i="1">
                                          <a:solidFill>
                                            <a:schemeClr val="tx1"/>
                                          </a:solidFill>
                                          <a:latin typeface="Cambria Math" panose="02040503050406030204" pitchFamily="18" charset="0"/>
                                        </a:rPr>
                                        <m:t>2</m:t>
                                      </m:r>
                                    </m:sup>
                                  </m:sSup>
                                </m:den>
                              </m:f>
                            </m:e>
                          </m:d>
                        </m:e>
                        <m:sup>
                          <m:f>
                            <m:fPr>
                              <m:ctrlPr>
                                <a:rPr lang="en-US" sz="2000" i="1">
                                  <a:solidFill>
                                    <a:schemeClr val="tx1"/>
                                  </a:solidFill>
                                  <a:latin typeface="Cambria Math" panose="02040503050406030204" pitchFamily="18" charset="0"/>
                                </a:rPr>
                              </m:ctrlPr>
                            </m:fPr>
                            <m:num>
                              <m:r>
                                <a:rPr lang="en-US" sz="2000" i="1">
                                  <a:solidFill>
                                    <a:schemeClr val="tx1"/>
                                  </a:solidFill>
                                  <a:latin typeface="Cambria Math" panose="02040503050406030204" pitchFamily="18" charset="0"/>
                                </a:rPr>
                                <m:t>1</m:t>
                              </m:r>
                            </m:num>
                            <m:den>
                              <m:r>
                                <a:rPr lang="en-US" sz="2000" i="1">
                                  <a:solidFill>
                                    <a:schemeClr val="tx1"/>
                                  </a:solidFill>
                                  <a:latin typeface="Cambria Math" panose="02040503050406030204" pitchFamily="18" charset="0"/>
                                </a:rPr>
                                <m:t>2</m:t>
                              </m:r>
                            </m:den>
                          </m:f>
                        </m:sup>
                      </m:sSup>
                      <m:d>
                        <m:dPr>
                          <m:ctrlPr>
                            <a:rPr lang="en-US" sz="2000" i="1">
                              <a:solidFill>
                                <a:schemeClr val="tx1"/>
                              </a:solidFill>
                              <a:latin typeface="Cambria Math" panose="02040503050406030204" pitchFamily="18" charset="0"/>
                            </a:rPr>
                          </m:ctrlPr>
                        </m:dPr>
                        <m:e>
                          <m:f>
                            <m:fPr>
                              <m:ctrlPr>
                                <a:rPr lang="en-US" sz="2000" i="1">
                                  <a:solidFill>
                                    <a:schemeClr val="tx1"/>
                                  </a:solidFill>
                                  <a:latin typeface="Cambria Math" panose="02040503050406030204" pitchFamily="18" charset="0"/>
                                </a:rPr>
                              </m:ctrlPr>
                            </m:fPr>
                            <m:num>
                              <m:r>
                                <a:rPr lang="en-US" sz="2000" i="1">
                                  <a:solidFill>
                                    <a:schemeClr val="tx1"/>
                                  </a:solidFill>
                                  <a:latin typeface="Cambria Math" panose="02040503050406030204" pitchFamily="18" charset="0"/>
                                </a:rPr>
                                <m:t>0.1 </m:t>
                              </m:r>
                              <m:r>
                                <m:rPr>
                                  <m:sty m:val="p"/>
                                </m:rPr>
                                <a:rPr lang="en-US" sz="2000">
                                  <a:solidFill>
                                    <a:schemeClr val="tx1"/>
                                  </a:solidFill>
                                  <a:latin typeface="Cambria Math" panose="02040503050406030204" pitchFamily="18" charset="0"/>
                                </a:rPr>
                                <m:t>m</m:t>
                              </m:r>
                            </m:num>
                            <m:den>
                              <m:r>
                                <a:rPr lang="en-US" sz="2000" i="1">
                                  <a:solidFill>
                                    <a:schemeClr val="tx1"/>
                                  </a:solidFill>
                                  <a:latin typeface="Cambria Math" panose="02040503050406030204" pitchFamily="18" charset="0"/>
                                </a:rPr>
                                <m:t>𝑟</m:t>
                              </m:r>
                            </m:den>
                          </m:f>
                        </m:e>
                      </m:d>
                      <m:d>
                        <m:dPr>
                          <m:ctrlPr>
                            <a:rPr lang="en-US" sz="2000" i="1">
                              <a:solidFill>
                                <a:schemeClr val="tx1"/>
                              </a:solidFill>
                              <a:latin typeface="Cambria Math" panose="02040503050406030204" pitchFamily="18" charset="0"/>
                            </a:rPr>
                          </m:ctrlPr>
                        </m:dPr>
                        <m:e>
                          <m:f>
                            <m:fPr>
                              <m:ctrlPr>
                                <a:rPr lang="en-US" sz="2000" i="1">
                                  <a:solidFill>
                                    <a:schemeClr val="tx1"/>
                                  </a:solidFill>
                                  <a:latin typeface="Cambria Math" panose="02040503050406030204" pitchFamily="18" charset="0"/>
                                </a:rPr>
                              </m:ctrlPr>
                            </m:fPr>
                            <m:num>
                              <m:r>
                                <a:rPr lang="en-US" sz="2000" i="1">
                                  <a:solidFill>
                                    <a:schemeClr val="tx1"/>
                                  </a:solidFill>
                                  <a:latin typeface="Cambria Math" panose="02040503050406030204" pitchFamily="18" charset="0"/>
                                </a:rPr>
                                <m:t>1</m:t>
                              </m:r>
                              <m:r>
                                <a:rPr lang="en-US" sz="2000" b="0" i="1" smtClean="0">
                                  <a:solidFill>
                                    <a:schemeClr val="tx1"/>
                                  </a:solidFill>
                                  <a:latin typeface="Cambria Math" panose="02040503050406030204" pitchFamily="18" charset="0"/>
                                </a:rPr>
                                <m:t> </m:t>
                              </m:r>
                              <m:r>
                                <m:rPr>
                                  <m:sty m:val="p"/>
                                </m:rPr>
                                <a:rPr lang="en-US" sz="2000" b="0" i="0" smtClean="0">
                                  <a:solidFill>
                                    <a:schemeClr val="tx1"/>
                                  </a:solidFill>
                                  <a:latin typeface="Cambria Math" panose="02040503050406030204" pitchFamily="18" charset="0"/>
                                </a:rPr>
                                <m:t>T</m:t>
                              </m:r>
                            </m:num>
                            <m:den>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𝐵</m:t>
                                  </m:r>
                                </m:e>
                                <m:sub>
                                  <m:r>
                                    <a:rPr lang="en-US" sz="2000" b="0" i="1" smtClean="0">
                                      <a:solidFill>
                                        <a:schemeClr val="tx1"/>
                                      </a:solidFill>
                                      <a:latin typeface="Cambria Math" panose="02040503050406030204" pitchFamily="18" charset="0"/>
                                    </a:rPr>
                                    <m:t>𝑒</m:t>
                                  </m:r>
                                </m:sub>
                              </m:sSub>
                            </m:den>
                          </m:f>
                        </m:e>
                      </m:d>
                      <m:sSup>
                        <m:sSupPr>
                          <m:ctrlPr>
                            <a:rPr lang="en-US" sz="2000" i="1">
                              <a:solidFill>
                                <a:schemeClr val="tx1"/>
                              </a:solidFill>
                              <a:latin typeface="Cambria Math" panose="02040503050406030204" pitchFamily="18" charset="0"/>
                            </a:rPr>
                          </m:ctrlPr>
                        </m:sSupPr>
                        <m:e>
                          <m:d>
                            <m:dPr>
                              <m:ctrlPr>
                                <a:rPr lang="en-US" sz="2000" i="1">
                                  <a:solidFill>
                                    <a:schemeClr val="tx1"/>
                                  </a:solidFill>
                                  <a:latin typeface="Cambria Math" panose="02040503050406030204" pitchFamily="18" charset="0"/>
                                </a:rPr>
                              </m:ctrlPr>
                            </m:dPr>
                            <m:e>
                              <m:f>
                                <m:fPr>
                                  <m:ctrlPr>
                                    <a:rPr lang="en-US" sz="2000" i="1">
                                      <a:solidFill>
                                        <a:schemeClr val="tx1"/>
                                      </a:solidFill>
                                      <a:latin typeface="Cambria Math" panose="02040503050406030204" pitchFamily="18" charset="0"/>
                                    </a:rPr>
                                  </m:ctrlPr>
                                </m:fPr>
                                <m:num>
                                  <m:r>
                                    <m:rPr>
                                      <m:sty m:val="p"/>
                                    </m:rPr>
                                    <a:rPr lang="en-US" sz="2000" b="0" i="0" smtClean="0">
                                      <a:solidFill>
                                        <a:schemeClr val="tx1"/>
                                      </a:solidFill>
                                      <a:latin typeface="Cambria Math" panose="02040503050406030204" pitchFamily="18" charset="0"/>
                                    </a:rPr>
                                    <m:t>SNR</m:t>
                                  </m:r>
                                </m:num>
                                <m:den>
                                  <m:r>
                                    <a:rPr lang="en-US" sz="2000" b="0" i="1" smtClean="0">
                                      <a:solidFill>
                                        <a:schemeClr val="tx1"/>
                                      </a:solidFill>
                                      <a:latin typeface="Cambria Math" panose="02040503050406030204" pitchFamily="18" charset="0"/>
                                    </a:rPr>
                                    <m:t>5</m:t>
                                  </m:r>
                                </m:den>
                              </m:f>
                            </m:e>
                          </m:d>
                        </m:e>
                        <m:sup>
                          <m:f>
                            <m:fPr>
                              <m:ctrlPr>
                                <a:rPr lang="en-US" sz="2000" i="1">
                                  <a:solidFill>
                                    <a:schemeClr val="tx1"/>
                                  </a:solidFill>
                                  <a:latin typeface="Cambria Math" panose="02040503050406030204" pitchFamily="18" charset="0"/>
                                </a:rPr>
                              </m:ctrlPr>
                            </m:fPr>
                            <m:num>
                              <m:r>
                                <a:rPr lang="en-US" sz="2000" i="1">
                                  <a:solidFill>
                                    <a:schemeClr val="tx1"/>
                                  </a:solidFill>
                                  <a:latin typeface="Cambria Math" panose="02040503050406030204" pitchFamily="18" charset="0"/>
                                </a:rPr>
                                <m:t>1</m:t>
                              </m:r>
                            </m:num>
                            <m:den>
                              <m:r>
                                <a:rPr lang="en-US" sz="2000" b="0" i="1" smtClean="0">
                                  <a:solidFill>
                                    <a:schemeClr val="tx1"/>
                                  </a:solidFill>
                                  <a:latin typeface="Cambria Math" panose="02040503050406030204" pitchFamily="18" charset="0"/>
                                </a:rPr>
                                <m:t>2</m:t>
                              </m:r>
                            </m:den>
                          </m:f>
                        </m:sup>
                      </m:sSup>
                    </m:oMath>
                  </m:oMathPara>
                </a14:m>
                <a:endParaRPr lang="en-US" sz="2000" dirty="0"/>
              </a:p>
            </p:txBody>
          </p:sp>
        </mc:Choice>
        <mc:Fallback xmlns="">
          <p:sp>
            <p:nvSpPr>
              <p:cNvPr id="8" name="TextBox 7">
                <a:extLst>
                  <a:ext uri="{FF2B5EF4-FFF2-40B4-BE49-F238E27FC236}">
                    <a16:creationId xmlns:a16="http://schemas.microsoft.com/office/drawing/2014/main" id="{354490E3-DD0C-F313-647F-F1F198714E45}"/>
                  </a:ext>
                </a:extLst>
              </p:cNvPr>
              <p:cNvSpPr txBox="1">
                <a:spLocks noRot="1" noChangeAspect="1" noMove="1" noResize="1" noEditPoints="1" noAdjustHandles="1" noChangeArrowheads="1" noChangeShapeType="1" noTextEdit="1"/>
              </p:cNvSpPr>
              <p:nvPr/>
            </p:nvSpPr>
            <p:spPr>
              <a:xfrm>
                <a:off x="-221661" y="5653805"/>
                <a:ext cx="12718473" cy="867545"/>
              </a:xfrm>
              <a:prstGeom prst="rect">
                <a:avLst/>
              </a:prstGeom>
              <a:blipFill>
                <a:blip r:embed="rId6"/>
                <a:stretch>
                  <a:fillRect b="-11429"/>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95854A11-BC98-55F5-DA64-29A3B9151C3C}"/>
              </a:ext>
            </a:extLst>
          </p:cNvPr>
          <p:cNvSpPr txBox="1"/>
          <p:nvPr/>
        </p:nvSpPr>
        <p:spPr>
          <a:xfrm>
            <a:off x="450575" y="1835043"/>
            <a:ext cx="10548080" cy="461665"/>
          </a:xfrm>
          <a:prstGeom prst="rect">
            <a:avLst/>
          </a:prstGeom>
          <a:noFill/>
        </p:spPr>
        <p:txBody>
          <a:bodyPr wrap="none" rtlCol="0">
            <a:spAutoFit/>
          </a:bodyPr>
          <a:lstStyle/>
          <a:p>
            <a:r>
              <a:rPr lang="en-US" sz="2400" dirty="0">
                <a:latin typeface="Montserrat" pitchFamily="2" charset="77"/>
              </a:rPr>
              <a:t>Real-life example: CB-200 </a:t>
            </a:r>
            <a:r>
              <a:rPr lang="en-US" sz="2400" dirty="0">
                <a:solidFill>
                  <a:srgbClr val="E4A338"/>
                </a:solidFill>
                <a:latin typeface="Montserrat" pitchFamily="2" charset="77"/>
              </a:rPr>
              <a:t>[</a:t>
            </a:r>
            <a:r>
              <a:rPr lang="en-US" sz="2400" i="0" dirty="0">
                <a:solidFill>
                  <a:srgbClr val="E4A338"/>
                </a:solidFill>
                <a:effectLst/>
                <a:latin typeface="Montserrat" pitchFamily="2" charset="77"/>
              </a:rPr>
              <a:t>PRL 135 (2025): 041001. (arXiv:2409.11777)]</a:t>
            </a:r>
            <a:endParaRPr lang="en-US" sz="2400" dirty="0">
              <a:solidFill>
                <a:srgbClr val="E4A338"/>
              </a:solidFill>
              <a:latin typeface="Montserrat" pitchFamily="2" charset="77"/>
            </a:endParaRPr>
          </a:p>
        </p:txBody>
      </p:sp>
      <p:sp>
        <p:nvSpPr>
          <p:cNvPr id="16" name="Footer Placeholder 15">
            <a:extLst>
              <a:ext uri="{FF2B5EF4-FFF2-40B4-BE49-F238E27FC236}">
                <a16:creationId xmlns:a16="http://schemas.microsoft.com/office/drawing/2014/main" id="{A1407C3B-DA0F-FBBC-DCED-B00072CB913F}"/>
              </a:ext>
            </a:extLst>
          </p:cNvPr>
          <p:cNvSpPr>
            <a:spLocks noGrp="1"/>
          </p:cNvSpPr>
          <p:nvPr>
            <p:ph type="ftr" sz="quarter" idx="3"/>
          </p:nvPr>
        </p:nvSpPr>
        <p:spPr/>
        <p:txBody>
          <a:bodyPr/>
          <a:lstStyle/>
          <a:p>
            <a:r>
              <a:rPr lang="en-US" sz="1800" b="1" dirty="0">
                <a:solidFill>
                  <a:srgbClr val="FFB021"/>
                </a:solidFill>
                <a:latin typeface="Montserrat" pitchFamily="2" charset="0"/>
              </a:rPr>
              <a:t>Juan P.A. Maldonado </a:t>
            </a:r>
            <a:endParaRPr lang="en-US" dirty="0"/>
          </a:p>
        </p:txBody>
      </p:sp>
      <p:sp>
        <p:nvSpPr>
          <p:cNvPr id="17" name="Slide Number Placeholder 16">
            <a:extLst>
              <a:ext uri="{FF2B5EF4-FFF2-40B4-BE49-F238E27FC236}">
                <a16:creationId xmlns:a16="http://schemas.microsoft.com/office/drawing/2014/main" id="{1FDEFE36-AA25-64F8-85D6-B2EE6295E202}"/>
              </a:ext>
            </a:extLst>
          </p:cNvPr>
          <p:cNvSpPr>
            <a:spLocks noGrp="1"/>
          </p:cNvSpPr>
          <p:nvPr>
            <p:ph type="sldNum" sz="quarter" idx="4"/>
          </p:nvPr>
        </p:nvSpPr>
        <p:spPr>
          <a:xfrm>
            <a:off x="9325554" y="6392452"/>
            <a:ext cx="2743200" cy="365125"/>
          </a:xfrm>
        </p:spPr>
        <p:txBody>
          <a:bodyPr/>
          <a:lstStyle/>
          <a:p>
            <a:fld id="{F62BAB4A-DDC9-CF40-AD63-08BD56AFF626}" type="slidenum">
              <a:rPr lang="en-US" smtClean="0"/>
              <a:pPr/>
              <a:t>7</a:t>
            </a:fld>
            <a:endParaRPr lang="en-US" dirty="0">
              <a:solidFill>
                <a:srgbClr val="E4A338"/>
              </a:solidFill>
            </a:endParaRPr>
          </a:p>
        </p:txBody>
      </p:sp>
    </p:spTree>
    <p:extLst>
      <p:ext uri="{BB962C8B-B14F-4D97-AF65-F5344CB8AC3E}">
        <p14:creationId xmlns:p14="http://schemas.microsoft.com/office/powerpoint/2010/main" val="4513606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2A6EAD4-1CCB-BB2A-5508-E8D301F9B712}"/>
              </a:ext>
            </a:extLst>
          </p:cNvPr>
          <p:cNvSpPr txBox="1"/>
          <p:nvPr/>
        </p:nvSpPr>
        <p:spPr>
          <a:xfrm>
            <a:off x="174371" y="5915"/>
            <a:ext cx="8956376" cy="615553"/>
          </a:xfrm>
          <a:prstGeom prst="rect">
            <a:avLst/>
          </a:prstGeom>
          <a:noFill/>
        </p:spPr>
        <p:txBody>
          <a:bodyPr wrap="square">
            <a:spAutoFit/>
          </a:bodyPr>
          <a:lstStyle/>
          <a:p>
            <a:r>
              <a:rPr lang="en-US" sz="3400" dirty="0">
                <a:solidFill>
                  <a:srgbClr val="E29B20"/>
                </a:solidFill>
                <a:latin typeface="Montserrat SemiBold" pitchFamily="2" charset="0"/>
                <a:ea typeface="+mj-ea"/>
                <a:cs typeface="+mj-cs"/>
              </a:rPr>
              <a:t>First dielectric haloscope ALP limit</a:t>
            </a:r>
            <a:endParaRPr lang="en-US" dirty="0">
              <a:solidFill>
                <a:srgbClr val="E29B20"/>
              </a:solidFill>
            </a:endParaRPr>
          </a:p>
        </p:txBody>
      </p:sp>
      <mc:AlternateContent xmlns:mc="http://schemas.openxmlformats.org/markup-compatibility/2006" xmlns:a14="http://schemas.microsoft.com/office/drawing/2010/main">
        <mc:Choice Requires="a14">
          <p:sp>
            <p:nvSpPr>
              <p:cNvPr id="3" name="Bead at E=0 (booster peak)">
                <a:extLst>
                  <a:ext uri="{FF2B5EF4-FFF2-40B4-BE49-F238E27FC236}">
                    <a16:creationId xmlns:a16="http://schemas.microsoft.com/office/drawing/2014/main" id="{B365F682-F1B8-C655-9710-33580E56545E}"/>
                  </a:ext>
                </a:extLst>
              </p:cNvPr>
              <p:cNvSpPr txBox="1"/>
              <p:nvPr/>
            </p:nvSpPr>
            <p:spPr>
              <a:xfrm>
                <a:off x="9457900" y="2984593"/>
                <a:ext cx="2612426" cy="1897955"/>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square" lIns="25400" tIns="25400" rIns="25400" bIns="25400" anchor="ctr">
                <a:spAutoFit/>
              </a:bodyPr>
              <a:lstStyle>
                <a:lvl1pPr defTabSz="457200">
                  <a:defRPr sz="3750">
                    <a:solidFill>
                      <a:srgbClr val="000000"/>
                    </a:solidFill>
                    <a:latin typeface="Courier"/>
                    <a:ea typeface="Courier"/>
                    <a:cs typeface="Courier"/>
                    <a:sym typeface="Courier"/>
                  </a:defRPr>
                </a:lvl1pPr>
              </a:lstStyle>
              <a:p>
                <a:pPr algn="ctr"/>
                <a:r>
                  <a:rPr lang="en-US" sz="2400" dirty="0">
                    <a:solidFill>
                      <a:schemeClr val="tx1"/>
                    </a:solidFill>
                    <a:latin typeface="Montserrat" pitchFamily="2" charset="77"/>
                  </a:rPr>
                  <a:t>Limit set in two regions around 76 </a:t>
                </a:r>
                <a14:m>
                  <m:oMath xmlns:m="http://schemas.openxmlformats.org/officeDocument/2006/math">
                    <m:r>
                      <m:rPr>
                        <m:sty m:val="p"/>
                      </m:rPr>
                      <a:rPr lang="el-GR" sz="2400" b="0" i="0" smtClean="0">
                        <a:solidFill>
                          <a:schemeClr val="tx1"/>
                        </a:solidFill>
                        <a:latin typeface="Cambria Math" panose="02040503050406030204" pitchFamily="18" charset="0"/>
                      </a:rPr>
                      <m:t>μ</m:t>
                    </m:r>
                    <m:r>
                      <m:rPr>
                        <m:sty m:val="p"/>
                      </m:rPr>
                      <a:rPr lang="en-US" sz="2400" b="0" i="0" smtClean="0">
                        <a:solidFill>
                          <a:schemeClr val="tx1"/>
                        </a:solidFill>
                        <a:latin typeface="Cambria Math" panose="02040503050406030204" pitchFamily="18" charset="0"/>
                      </a:rPr>
                      <m:t>eV</m:t>
                    </m:r>
                  </m:oMath>
                </a14:m>
                <a:r>
                  <a:rPr lang="en-US" sz="2400" dirty="0">
                    <a:solidFill>
                      <a:schemeClr val="tx1"/>
                    </a:solidFill>
                    <a:latin typeface="Montserrat" pitchFamily="2" charset="77"/>
                  </a:rPr>
                  <a:t> and 79 </a:t>
                </a:r>
                <a14:m>
                  <m:oMath xmlns:m="http://schemas.openxmlformats.org/officeDocument/2006/math">
                    <m:r>
                      <m:rPr>
                        <m:sty m:val="p"/>
                      </m:rPr>
                      <a:rPr lang="el-GR" sz="2400">
                        <a:solidFill>
                          <a:schemeClr val="tx1"/>
                        </a:solidFill>
                        <a:latin typeface="Cambria Math" panose="02040503050406030204" pitchFamily="18" charset="0"/>
                      </a:rPr>
                      <m:t>μ</m:t>
                    </m:r>
                    <m:r>
                      <m:rPr>
                        <m:sty m:val="p"/>
                      </m:rPr>
                      <a:rPr lang="en-US" sz="2400">
                        <a:solidFill>
                          <a:schemeClr val="tx1"/>
                        </a:solidFill>
                        <a:latin typeface="Cambria Math" panose="02040503050406030204" pitchFamily="18" charset="0"/>
                      </a:rPr>
                      <m:t>eV</m:t>
                    </m:r>
                  </m:oMath>
                </a14:m>
                <a:r>
                  <a:rPr lang="en-US" sz="2400" dirty="0">
                    <a:solidFill>
                      <a:schemeClr val="tx1"/>
                    </a:solidFill>
                    <a:latin typeface="Montserrat" pitchFamily="2" charset="77"/>
                  </a:rPr>
                  <a:t> covering </a:t>
                </a:r>
                <a14:m>
                  <m:oMath xmlns:m="http://schemas.openxmlformats.org/officeDocument/2006/math">
                    <m:r>
                      <a:rPr lang="en-US" sz="2400" i="1">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100 </m:t>
                    </m:r>
                    <m:r>
                      <m:rPr>
                        <m:sty m:val="p"/>
                      </m:rPr>
                      <a:rPr lang="en-US" sz="2400" b="0" i="0" smtClean="0">
                        <a:solidFill>
                          <a:schemeClr val="tx1"/>
                        </a:solidFill>
                        <a:latin typeface="Cambria Math" panose="02040503050406030204" pitchFamily="18" charset="0"/>
                      </a:rPr>
                      <m:t>MHz</m:t>
                    </m:r>
                  </m:oMath>
                </a14:m>
                <a:endParaRPr lang="en-US" sz="2400" dirty="0">
                  <a:solidFill>
                    <a:schemeClr val="tx1"/>
                  </a:solidFill>
                  <a:latin typeface="Montserrat" pitchFamily="2" charset="77"/>
                </a:endParaRPr>
              </a:p>
            </p:txBody>
          </p:sp>
        </mc:Choice>
        <mc:Fallback xmlns="">
          <p:sp>
            <p:nvSpPr>
              <p:cNvPr id="3" name="Bead at E=0 (booster peak)">
                <a:extLst>
                  <a:ext uri="{FF2B5EF4-FFF2-40B4-BE49-F238E27FC236}">
                    <a16:creationId xmlns:a16="http://schemas.microsoft.com/office/drawing/2014/main" id="{B365F682-F1B8-C655-9710-33580E56545E}"/>
                  </a:ext>
                </a:extLst>
              </p:cNvPr>
              <p:cNvSpPr txBox="1">
                <a:spLocks noRot="1" noChangeAspect="1" noMove="1" noResize="1" noEditPoints="1" noAdjustHandles="1" noChangeArrowheads="1" noChangeShapeType="1" noTextEdit="1"/>
              </p:cNvSpPr>
              <p:nvPr/>
            </p:nvSpPr>
            <p:spPr>
              <a:xfrm>
                <a:off x="9457900" y="2984593"/>
                <a:ext cx="2612426" cy="1897955"/>
              </a:xfrm>
              <a:prstGeom prst="rect">
                <a:avLst/>
              </a:prstGeom>
              <a:blipFill>
                <a:blip r:embed="rId3"/>
                <a:stretch>
                  <a:fillRect l="-1932" t="-3333" r="-5314" b="-6000"/>
                </a:stretch>
              </a:blipFill>
              <a:ln w="12700">
                <a:miter lim="400000"/>
              </a:ln>
              <a:extLst>
                <a:ext uri="{C572A759-6A51-4108-AA02-DFA0A04FC94B}">
                  <ma14:wrappingTextBoxFlag xmlns:ma14="http://schemas.microsoft.com/office/mac/drawingml/2011/main" xmlns:m="http://schemas.openxmlformats.org/officeDocument/2006/math" xmlns="" xmlns:a14="http://schemas.microsoft.com/office/drawing/2010/main" val="1"/>
                </a:ext>
              </a:extLst>
            </p:spPr>
            <p:txBody>
              <a:bodyPr/>
              <a:lstStyle/>
              <a:p>
                <a:r>
                  <a:rPr lang="en-US">
                    <a:noFill/>
                  </a:rPr>
                  <a:t> </a:t>
                </a:r>
              </a:p>
            </p:txBody>
          </p:sp>
        </mc:Fallback>
      </mc:AlternateContent>
      <p:sp>
        <p:nvSpPr>
          <p:cNvPr id="7" name="TextBox 6">
            <a:extLst>
              <a:ext uri="{FF2B5EF4-FFF2-40B4-BE49-F238E27FC236}">
                <a16:creationId xmlns:a16="http://schemas.microsoft.com/office/drawing/2014/main" id="{67BBCF04-C4B0-1DE4-371C-5D4DCB5BD138}"/>
              </a:ext>
            </a:extLst>
          </p:cNvPr>
          <p:cNvSpPr txBox="1"/>
          <p:nvPr/>
        </p:nvSpPr>
        <p:spPr>
          <a:xfrm>
            <a:off x="609600" y="489337"/>
            <a:ext cx="7092572" cy="369332"/>
          </a:xfrm>
          <a:prstGeom prst="rect">
            <a:avLst/>
          </a:prstGeom>
          <a:noFill/>
        </p:spPr>
        <p:txBody>
          <a:bodyPr wrap="square">
            <a:spAutoFit/>
          </a:bodyPr>
          <a:lstStyle/>
          <a:p>
            <a:r>
              <a:rPr lang="en-US" i="0" dirty="0">
                <a:solidFill>
                  <a:srgbClr val="E29B20"/>
                </a:solidFill>
                <a:effectLst/>
                <a:latin typeface="Montserrat" pitchFamily="2" charset="77"/>
              </a:rPr>
              <a:t>[PRL 135 (2025): 041001. (arXiv:2409.11777)]</a:t>
            </a:r>
          </a:p>
        </p:txBody>
      </p:sp>
      <p:pic>
        <p:nvPicPr>
          <p:cNvPr id="9" name="Picture 8" descr="A diagram of a graph&#10;&#10;AI-generated content may be incorrect.">
            <a:extLst>
              <a:ext uri="{FF2B5EF4-FFF2-40B4-BE49-F238E27FC236}">
                <a16:creationId xmlns:a16="http://schemas.microsoft.com/office/drawing/2014/main" id="{69B96998-BE70-CD4E-5559-FA927F711CF1}"/>
              </a:ext>
            </a:extLst>
          </p:cNvPr>
          <p:cNvPicPr>
            <a:picLocks noChangeAspect="1"/>
          </p:cNvPicPr>
          <p:nvPr/>
        </p:nvPicPr>
        <p:blipFill>
          <a:blip r:embed="rId4"/>
          <a:stretch>
            <a:fillRect/>
          </a:stretch>
        </p:blipFill>
        <p:spPr>
          <a:xfrm>
            <a:off x="26672" y="1416923"/>
            <a:ext cx="9431228" cy="5033297"/>
          </a:xfrm>
          <a:prstGeom prst="rect">
            <a:avLst/>
          </a:prstGeom>
        </p:spPr>
      </p:pic>
      <p:sp>
        <p:nvSpPr>
          <p:cNvPr id="4" name="TextBox 3">
            <a:extLst>
              <a:ext uri="{FF2B5EF4-FFF2-40B4-BE49-F238E27FC236}">
                <a16:creationId xmlns:a16="http://schemas.microsoft.com/office/drawing/2014/main" id="{98417886-65E5-F1BC-E88B-7596AD8C6BD8}"/>
              </a:ext>
            </a:extLst>
          </p:cNvPr>
          <p:cNvSpPr txBox="1"/>
          <p:nvPr/>
        </p:nvSpPr>
        <p:spPr>
          <a:xfrm>
            <a:off x="1674480" y="955258"/>
            <a:ext cx="9431228" cy="461665"/>
          </a:xfrm>
          <a:prstGeom prst="rect">
            <a:avLst/>
          </a:prstGeom>
          <a:noFill/>
        </p:spPr>
        <p:txBody>
          <a:bodyPr wrap="square">
            <a:spAutoFit/>
          </a:bodyPr>
          <a:lstStyle/>
          <a:p>
            <a:r>
              <a:rPr lang="en-US" sz="2400" dirty="0">
                <a:latin typeface="Montserrat" pitchFamily="2" charset="0"/>
              </a:rPr>
              <a:t>First axion-like particle search using a dielectric haloscope</a:t>
            </a:r>
          </a:p>
        </p:txBody>
      </p:sp>
      <p:sp>
        <p:nvSpPr>
          <p:cNvPr id="8" name="Footer Placeholder 7">
            <a:extLst>
              <a:ext uri="{FF2B5EF4-FFF2-40B4-BE49-F238E27FC236}">
                <a16:creationId xmlns:a16="http://schemas.microsoft.com/office/drawing/2014/main" id="{050DA211-A092-6EE1-3345-7D25D35BAB17}"/>
              </a:ext>
            </a:extLst>
          </p:cNvPr>
          <p:cNvSpPr>
            <a:spLocks noGrp="1"/>
          </p:cNvSpPr>
          <p:nvPr>
            <p:ph type="ftr" sz="quarter" idx="3"/>
          </p:nvPr>
        </p:nvSpPr>
        <p:spPr/>
        <p:txBody>
          <a:bodyPr/>
          <a:lstStyle/>
          <a:p>
            <a:r>
              <a:rPr lang="en-US" sz="1800" b="1">
                <a:solidFill>
                  <a:srgbClr val="FFB021"/>
                </a:solidFill>
                <a:latin typeface="Montserrat" pitchFamily="2" charset="0"/>
              </a:rPr>
              <a:t>Juan P.A. Maldonado </a:t>
            </a:r>
            <a:endParaRPr lang="en-US" dirty="0"/>
          </a:p>
        </p:txBody>
      </p:sp>
      <p:sp>
        <p:nvSpPr>
          <p:cNvPr id="10" name="Slide Number Placeholder 9">
            <a:extLst>
              <a:ext uri="{FF2B5EF4-FFF2-40B4-BE49-F238E27FC236}">
                <a16:creationId xmlns:a16="http://schemas.microsoft.com/office/drawing/2014/main" id="{CB35DAA2-05DD-83DF-2527-3B14A142572C}"/>
              </a:ext>
            </a:extLst>
          </p:cNvPr>
          <p:cNvSpPr>
            <a:spLocks noGrp="1"/>
          </p:cNvSpPr>
          <p:nvPr>
            <p:ph type="sldNum" sz="quarter" idx="4"/>
          </p:nvPr>
        </p:nvSpPr>
        <p:spPr/>
        <p:txBody>
          <a:bodyPr/>
          <a:lstStyle/>
          <a:p>
            <a:fld id="{F62BAB4A-DDC9-CF40-AD63-08BD56AFF626}" type="slidenum">
              <a:rPr lang="en-US" smtClean="0"/>
              <a:pPr/>
              <a:t>8</a:t>
            </a:fld>
            <a:endParaRPr lang="en-US" dirty="0">
              <a:solidFill>
                <a:srgbClr val="E4A338"/>
              </a:solidFill>
            </a:endParaRPr>
          </a:p>
        </p:txBody>
      </p:sp>
    </p:spTree>
    <p:extLst>
      <p:ext uri="{BB962C8B-B14F-4D97-AF65-F5344CB8AC3E}">
        <p14:creationId xmlns:p14="http://schemas.microsoft.com/office/powerpoint/2010/main" val="40293389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46681</TotalTime>
  <Words>1672</Words>
  <Application>Microsoft Macintosh PowerPoint</Application>
  <PresentationFormat>Widescreen</PresentationFormat>
  <Paragraphs>226</Paragraphs>
  <Slides>25</Slides>
  <Notes>14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25</vt:i4>
      </vt:variant>
    </vt:vector>
  </HeadingPairs>
  <TitlesOfParts>
    <vt:vector size="34" baseType="lpstr">
      <vt:lpstr>Aptos</vt:lpstr>
      <vt:lpstr>Aptos Display</vt:lpstr>
      <vt:lpstr>Arial</vt:lpstr>
      <vt:lpstr>Cambria Math</vt:lpstr>
      <vt:lpstr>Montserrat</vt:lpstr>
      <vt:lpstr>Montserrat Black</vt:lpstr>
      <vt:lpstr>Montserrat SemiBold</vt:lpstr>
      <vt:lpstr>Office Theme</vt:lpstr>
      <vt:lpstr>1_Office Theme</vt:lpstr>
      <vt:lpstr>PowerPoint Presentation</vt:lpstr>
      <vt:lpstr>Contents</vt:lpstr>
      <vt:lpstr>The MADMAX concept</vt:lpstr>
      <vt:lpstr>PowerPoint Presentation</vt:lpstr>
      <vt:lpstr>PowerPoint Presentation</vt:lpstr>
      <vt:lpstr>MADMAX intro </vt:lpstr>
      <vt:lpstr>MADMAX intro </vt:lpstr>
      <vt:lpstr>MADMAX intro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Photon counting statistics at 30 GHz</vt:lpstr>
      <vt:lpstr>Summary</vt:lpstr>
      <vt:lpstr>PowerPoint Presentation</vt:lpstr>
      <vt:lpstr>Obtaining a boost factor</vt:lpstr>
      <vt:lpstr>Aspirational setup</vt:lpstr>
      <vt:lpstr>MADMAX intro </vt:lpstr>
      <vt:lpstr>Identification of booster mode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Juan Pablo Arcila Maldonado</dc:creator>
  <cp:lastModifiedBy>Juan Pablo Arcila Maldonado</cp:lastModifiedBy>
  <cp:revision>53</cp:revision>
  <cp:lastPrinted>2026-01-06T13:51:43Z</cp:lastPrinted>
  <dcterms:created xsi:type="dcterms:W3CDTF">2025-12-25T15:47:01Z</dcterms:created>
  <dcterms:modified xsi:type="dcterms:W3CDTF">2026-01-29T23:06:05Z</dcterms:modified>
</cp:coreProperties>
</file>