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33"/>
  </p:notesMasterIdLst>
  <p:sldIdLst>
    <p:sldId id="3089" r:id="rId4"/>
    <p:sldId id="256" r:id="rId5"/>
    <p:sldId id="260" r:id="rId6"/>
    <p:sldId id="340" r:id="rId7"/>
    <p:sldId id="262" r:id="rId8"/>
    <p:sldId id="257" r:id="rId9"/>
    <p:sldId id="321" r:id="rId10"/>
    <p:sldId id="322" r:id="rId11"/>
    <p:sldId id="259" r:id="rId12"/>
    <p:sldId id="323" r:id="rId13"/>
    <p:sldId id="261" r:id="rId14"/>
    <p:sldId id="3066" r:id="rId15"/>
    <p:sldId id="3067" r:id="rId16"/>
    <p:sldId id="3068" r:id="rId17"/>
    <p:sldId id="3069" r:id="rId18"/>
    <p:sldId id="3070" r:id="rId19"/>
    <p:sldId id="314" r:id="rId20"/>
    <p:sldId id="3072" r:id="rId21"/>
    <p:sldId id="3071" r:id="rId22"/>
    <p:sldId id="3073" r:id="rId23"/>
    <p:sldId id="3074" r:id="rId24"/>
    <p:sldId id="3075" r:id="rId25"/>
    <p:sldId id="3078" r:id="rId26"/>
    <p:sldId id="3079" r:id="rId27"/>
    <p:sldId id="3083" r:id="rId28"/>
    <p:sldId id="3084" r:id="rId29"/>
    <p:sldId id="3085" r:id="rId30"/>
    <p:sldId id="3087" r:id="rId31"/>
    <p:sldId id="30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ter, Keara" userId="321d527f-b7d8-43c9-963e-fd769abc7986" providerId="ADAL" clId="{0F097A3D-81C5-4E28-B6DC-8FC692EB66D2}"/>
    <pc:docChg chg="undo custSel modSld">
      <pc:chgData name="Carter, Keara" userId="321d527f-b7d8-43c9-963e-fd769abc7986" providerId="ADAL" clId="{0F097A3D-81C5-4E28-B6DC-8FC692EB66D2}" dt="2026-01-13T22:19:05.081" v="148"/>
      <pc:docMkLst>
        <pc:docMk/>
      </pc:docMkLst>
      <pc:sldChg chg="addSp modSp mod modAnim">
        <pc:chgData name="Carter, Keara" userId="321d527f-b7d8-43c9-963e-fd769abc7986" providerId="ADAL" clId="{0F097A3D-81C5-4E28-B6DC-8FC692EB66D2}" dt="2026-01-13T22:08:14.415" v="130"/>
        <pc:sldMkLst>
          <pc:docMk/>
          <pc:sldMk cId="2027314160" sldId="261"/>
        </pc:sldMkLst>
        <pc:spChg chg="mod">
          <ac:chgData name="Carter, Keara" userId="321d527f-b7d8-43c9-963e-fd769abc7986" providerId="ADAL" clId="{0F097A3D-81C5-4E28-B6DC-8FC692EB66D2}" dt="2026-01-13T18:30:10.325" v="107" actId="1076"/>
          <ac:spMkLst>
            <pc:docMk/>
            <pc:sldMk cId="2027314160" sldId="261"/>
            <ac:spMk id="8" creationId="{FEADA0B7-3F05-9DFE-7065-EF17964B2A98}"/>
          </ac:spMkLst>
        </pc:spChg>
        <pc:spChg chg="mod">
          <ac:chgData name="Carter, Keara" userId="321d527f-b7d8-43c9-963e-fd769abc7986" providerId="ADAL" clId="{0F097A3D-81C5-4E28-B6DC-8FC692EB66D2}" dt="2026-01-13T18:28:36.419" v="80" actId="1076"/>
          <ac:spMkLst>
            <pc:docMk/>
            <pc:sldMk cId="2027314160" sldId="261"/>
            <ac:spMk id="9" creationId="{3B30D271-EA9D-1956-36E0-A6E0E39243F6}"/>
          </ac:spMkLst>
        </pc:spChg>
        <pc:spChg chg="add mod">
          <ac:chgData name="Carter, Keara" userId="321d527f-b7d8-43c9-963e-fd769abc7986" providerId="ADAL" clId="{0F097A3D-81C5-4E28-B6DC-8FC692EB66D2}" dt="2026-01-13T18:28:43.684" v="86" actId="20577"/>
          <ac:spMkLst>
            <pc:docMk/>
            <pc:sldMk cId="2027314160" sldId="261"/>
            <ac:spMk id="12" creationId="{5CEE39DA-759B-4216-91C1-1DC970F98BAE}"/>
          </ac:spMkLst>
        </pc:spChg>
        <pc:spChg chg="add mod">
          <ac:chgData name="Carter, Keara" userId="321d527f-b7d8-43c9-963e-fd769abc7986" providerId="ADAL" clId="{0F097A3D-81C5-4E28-B6DC-8FC692EB66D2}" dt="2026-01-13T18:30:18.231" v="110" actId="1076"/>
          <ac:spMkLst>
            <pc:docMk/>
            <pc:sldMk cId="2027314160" sldId="261"/>
            <ac:spMk id="15" creationId="{077E31AB-EC61-4B3A-B35F-0D080FBE5DF6}"/>
          </ac:spMkLst>
        </pc:spChg>
        <pc:spChg chg="add mod">
          <ac:chgData name="Carter, Keara" userId="321d527f-b7d8-43c9-963e-fd769abc7986" providerId="ADAL" clId="{0F097A3D-81C5-4E28-B6DC-8FC692EB66D2}" dt="2026-01-13T18:30:13.747" v="108" actId="1076"/>
          <ac:spMkLst>
            <pc:docMk/>
            <pc:sldMk cId="2027314160" sldId="261"/>
            <ac:spMk id="16" creationId="{EDF4E88D-FA24-4E9A-B96D-FFB2048579AC}"/>
          </ac:spMkLst>
        </pc:spChg>
        <pc:spChg chg="add mod">
          <ac:chgData name="Carter, Keara" userId="321d527f-b7d8-43c9-963e-fd769abc7986" providerId="ADAL" clId="{0F097A3D-81C5-4E28-B6DC-8FC692EB66D2}" dt="2026-01-13T18:30:06.606" v="106" actId="207"/>
          <ac:spMkLst>
            <pc:docMk/>
            <pc:sldMk cId="2027314160" sldId="261"/>
            <ac:spMk id="17" creationId="{D2EE61E4-B4AF-4AF2-9EE8-BEAF98822C54}"/>
          </ac:spMkLst>
        </pc:spChg>
        <pc:picChg chg="mod">
          <ac:chgData name="Carter, Keara" userId="321d527f-b7d8-43c9-963e-fd769abc7986" providerId="ADAL" clId="{0F097A3D-81C5-4E28-B6DC-8FC692EB66D2}" dt="2026-01-13T14:31:41.989" v="17" actId="1076"/>
          <ac:picMkLst>
            <pc:docMk/>
            <pc:sldMk cId="2027314160" sldId="261"/>
            <ac:picMk id="3" creationId="{93BCCDE6-22C8-C709-AA31-EBC3FE9E54FB}"/>
          </ac:picMkLst>
        </pc:picChg>
        <pc:picChg chg="add mod modCrop">
          <ac:chgData name="Carter, Keara" userId="321d527f-b7d8-43c9-963e-fd769abc7986" providerId="ADAL" clId="{0F097A3D-81C5-4E28-B6DC-8FC692EB66D2}" dt="2026-01-13T21:46:26.252" v="111" actId="1076"/>
          <ac:picMkLst>
            <pc:docMk/>
            <pc:sldMk cId="2027314160" sldId="261"/>
            <ac:picMk id="6" creationId="{5416A2A3-892C-49E9-9B17-A3961F30A8C8}"/>
          </ac:picMkLst>
        </pc:picChg>
        <pc:picChg chg="add mod">
          <ac:chgData name="Carter, Keara" userId="321d527f-b7d8-43c9-963e-fd769abc7986" providerId="ADAL" clId="{0F097A3D-81C5-4E28-B6DC-8FC692EB66D2}" dt="2026-01-13T18:28:28.133" v="78" actId="1076"/>
          <ac:picMkLst>
            <pc:docMk/>
            <pc:sldMk cId="2027314160" sldId="261"/>
            <ac:picMk id="13" creationId="{E0EC06DB-2FD2-494C-BAC8-B7B4AB77CB97}"/>
          </ac:picMkLst>
        </pc:picChg>
        <pc:picChg chg="add mod">
          <ac:chgData name="Carter, Keara" userId="321d527f-b7d8-43c9-963e-fd769abc7986" providerId="ADAL" clId="{0F097A3D-81C5-4E28-B6DC-8FC692EB66D2}" dt="2026-01-13T21:46:28.071" v="112" actId="1076"/>
          <ac:picMkLst>
            <pc:docMk/>
            <pc:sldMk cId="2027314160" sldId="261"/>
            <ac:picMk id="14" creationId="{021F1347-45E7-41A0-BCCC-D40380D2DB72}"/>
          </ac:picMkLst>
        </pc:picChg>
      </pc:sldChg>
      <pc:sldChg chg="addSp delSp modSp mod">
        <pc:chgData name="Carter, Keara" userId="321d527f-b7d8-43c9-963e-fd769abc7986" providerId="ADAL" clId="{0F097A3D-81C5-4E28-B6DC-8FC692EB66D2}" dt="2026-01-13T22:10:57.306" v="132"/>
        <pc:sldMkLst>
          <pc:docMk/>
          <pc:sldMk cId="4211492414" sldId="3070"/>
        </pc:sldMkLst>
        <pc:spChg chg="del">
          <ac:chgData name="Carter, Keara" userId="321d527f-b7d8-43c9-963e-fd769abc7986" providerId="ADAL" clId="{0F097A3D-81C5-4E28-B6DC-8FC692EB66D2}" dt="2026-01-13T22:10:56.954" v="131" actId="478"/>
          <ac:spMkLst>
            <pc:docMk/>
            <pc:sldMk cId="4211492414" sldId="3070"/>
            <ac:spMk id="20" creationId="{F3898F57-B91F-4D8B-9A14-8C7098BCFF42}"/>
          </ac:spMkLst>
        </pc:spChg>
        <pc:spChg chg="add mod">
          <ac:chgData name="Carter, Keara" userId="321d527f-b7d8-43c9-963e-fd769abc7986" providerId="ADAL" clId="{0F097A3D-81C5-4E28-B6DC-8FC692EB66D2}" dt="2026-01-13T22:10:57.306" v="132"/>
          <ac:spMkLst>
            <pc:docMk/>
            <pc:sldMk cId="4211492414" sldId="3070"/>
            <ac:spMk id="22" creationId="{CA6F558D-9672-498F-AB01-9BB5AD25C282}"/>
          </ac:spMkLst>
        </pc:spChg>
      </pc:sldChg>
      <pc:sldChg chg="addSp delSp modSp mod">
        <pc:chgData name="Carter, Keara" userId="321d527f-b7d8-43c9-963e-fd769abc7986" providerId="ADAL" clId="{0F097A3D-81C5-4E28-B6DC-8FC692EB66D2}" dt="2026-01-13T22:06:18.360" v="128" actId="1076"/>
        <pc:sldMkLst>
          <pc:docMk/>
          <pc:sldMk cId="721340714" sldId="3072"/>
        </pc:sldMkLst>
        <pc:graphicFrameChg chg="add del mod">
          <ac:chgData name="Carter, Keara" userId="321d527f-b7d8-43c9-963e-fd769abc7986" providerId="ADAL" clId="{0F097A3D-81C5-4E28-B6DC-8FC692EB66D2}" dt="2026-01-13T22:05:03.760" v="115"/>
          <ac:graphicFrameMkLst>
            <pc:docMk/>
            <pc:sldMk cId="721340714" sldId="3072"/>
            <ac:graphicFrameMk id="13" creationId="{9BA69177-9D9C-4B03-B517-C6726E7D0073}"/>
          </ac:graphicFrameMkLst>
        </pc:graphicFrameChg>
        <pc:graphicFrameChg chg="add del mod">
          <ac:chgData name="Carter, Keara" userId="321d527f-b7d8-43c9-963e-fd769abc7986" providerId="ADAL" clId="{0F097A3D-81C5-4E28-B6DC-8FC692EB66D2}" dt="2026-01-13T22:05:12.963" v="120"/>
          <ac:graphicFrameMkLst>
            <pc:docMk/>
            <pc:sldMk cId="721340714" sldId="3072"/>
            <ac:graphicFrameMk id="14" creationId="{D43211BF-1BF8-42F9-ABEF-58D643AB4343}"/>
          </ac:graphicFrameMkLst>
        </pc:graphicFrameChg>
        <pc:graphicFrameChg chg="add del mod">
          <ac:chgData name="Carter, Keara" userId="321d527f-b7d8-43c9-963e-fd769abc7986" providerId="ADAL" clId="{0F097A3D-81C5-4E28-B6DC-8FC692EB66D2}" dt="2026-01-13T22:05:16.227" v="122"/>
          <ac:graphicFrameMkLst>
            <pc:docMk/>
            <pc:sldMk cId="721340714" sldId="3072"/>
            <ac:graphicFrameMk id="15" creationId="{D44B0E07-DA9B-444A-B352-CF0072B14BB2}"/>
          </ac:graphicFrameMkLst>
        </pc:graphicFrameChg>
        <pc:picChg chg="add mod">
          <ac:chgData name="Carter, Keara" userId="321d527f-b7d8-43c9-963e-fd769abc7986" providerId="ADAL" clId="{0F097A3D-81C5-4E28-B6DC-8FC692EB66D2}" dt="2026-01-13T22:06:18.360" v="128" actId="1076"/>
          <ac:picMkLst>
            <pc:docMk/>
            <pc:sldMk cId="721340714" sldId="3072"/>
            <ac:picMk id="2" creationId="{CCBCBAC8-A10D-4635-9B52-868D3D661F8D}"/>
          </ac:picMkLst>
        </pc:picChg>
        <pc:picChg chg="add del">
          <ac:chgData name="Carter, Keara" userId="321d527f-b7d8-43c9-963e-fd769abc7986" providerId="ADAL" clId="{0F097A3D-81C5-4E28-B6DC-8FC692EB66D2}" dt="2026-01-13T22:06:13.473" v="127" actId="478"/>
          <ac:picMkLst>
            <pc:docMk/>
            <pc:sldMk cId="721340714" sldId="3072"/>
            <ac:picMk id="10" creationId="{8F5B2D93-2CB9-458C-986E-6F4008F379BC}"/>
          </ac:picMkLst>
        </pc:picChg>
      </pc:sldChg>
      <pc:sldChg chg="addSp delSp modSp mod">
        <pc:chgData name="Carter, Keara" userId="321d527f-b7d8-43c9-963e-fd769abc7986" providerId="ADAL" clId="{0F097A3D-81C5-4E28-B6DC-8FC692EB66D2}" dt="2026-01-13T22:16:58.174" v="145" actId="1076"/>
        <pc:sldMkLst>
          <pc:docMk/>
          <pc:sldMk cId="3313858676" sldId="3075"/>
        </pc:sldMkLst>
        <pc:spChg chg="add mod">
          <ac:chgData name="Carter, Keara" userId="321d527f-b7d8-43c9-963e-fd769abc7986" providerId="ADAL" clId="{0F097A3D-81C5-4E28-B6DC-8FC692EB66D2}" dt="2026-01-13T22:16:58.174" v="145" actId="1076"/>
          <ac:spMkLst>
            <pc:docMk/>
            <pc:sldMk cId="3313858676" sldId="3075"/>
            <ac:spMk id="8" creationId="{AABB65B2-5AF3-45BD-A4FA-C286A9D2DE28}"/>
          </ac:spMkLst>
        </pc:spChg>
        <pc:spChg chg="del mod">
          <ac:chgData name="Carter, Keara" userId="321d527f-b7d8-43c9-963e-fd769abc7986" providerId="ADAL" clId="{0F097A3D-81C5-4E28-B6DC-8FC692EB66D2}" dt="2026-01-13T22:16:38.370" v="140"/>
          <ac:spMkLst>
            <pc:docMk/>
            <pc:sldMk cId="3313858676" sldId="3075"/>
            <ac:spMk id="9" creationId="{EE41E9B5-DA0C-421C-ACAC-4F277667D29B}"/>
          </ac:spMkLst>
        </pc:spChg>
        <pc:spChg chg="add del mod">
          <ac:chgData name="Carter, Keara" userId="321d527f-b7d8-43c9-963e-fd769abc7986" providerId="ADAL" clId="{0F097A3D-81C5-4E28-B6DC-8FC692EB66D2}" dt="2026-01-13T22:16:38.370" v="138" actId="478"/>
          <ac:spMkLst>
            <pc:docMk/>
            <pc:sldMk cId="3313858676" sldId="3075"/>
            <ac:spMk id="10" creationId="{E84CD325-2CD8-42A9-B70F-2963EC5AF2B4}"/>
          </ac:spMkLst>
        </pc:spChg>
        <pc:spChg chg="add mod">
          <ac:chgData name="Carter, Keara" userId="321d527f-b7d8-43c9-963e-fd769abc7986" providerId="ADAL" clId="{0F097A3D-81C5-4E28-B6DC-8FC692EB66D2}" dt="2026-01-13T22:16:54.266" v="144" actId="20577"/>
          <ac:spMkLst>
            <pc:docMk/>
            <pc:sldMk cId="3313858676" sldId="3075"/>
            <ac:spMk id="11" creationId="{F2D160D2-BF51-495B-BCA4-3C935B45CA3F}"/>
          </ac:spMkLst>
        </pc:spChg>
        <pc:spChg chg="del">
          <ac:chgData name="Carter, Keara" userId="321d527f-b7d8-43c9-963e-fd769abc7986" providerId="ADAL" clId="{0F097A3D-81C5-4E28-B6DC-8FC692EB66D2}" dt="2026-01-13T22:16:41.282" v="141" actId="478"/>
          <ac:spMkLst>
            <pc:docMk/>
            <pc:sldMk cId="3313858676" sldId="3075"/>
            <ac:spMk id="12" creationId="{3EA545DA-A323-4D10-9E9D-3672631F2588}"/>
          </ac:spMkLst>
        </pc:spChg>
      </pc:sldChg>
      <pc:sldChg chg="addSp delSp modSp modAnim">
        <pc:chgData name="Carter, Keara" userId="321d527f-b7d8-43c9-963e-fd769abc7986" providerId="ADAL" clId="{0F097A3D-81C5-4E28-B6DC-8FC692EB66D2}" dt="2026-01-13T22:18:41.276" v="147"/>
        <pc:sldMkLst>
          <pc:docMk/>
          <pc:sldMk cId="2947184297" sldId="3083"/>
        </pc:sldMkLst>
        <pc:picChg chg="del">
          <ac:chgData name="Carter, Keara" userId="321d527f-b7d8-43c9-963e-fd769abc7986" providerId="ADAL" clId="{0F097A3D-81C5-4E28-B6DC-8FC692EB66D2}" dt="2026-01-13T22:18:40.984" v="146" actId="478"/>
          <ac:picMkLst>
            <pc:docMk/>
            <pc:sldMk cId="2947184297" sldId="3083"/>
            <ac:picMk id="10" creationId="{120203D2-2A12-4FDB-A6F4-E8280C813A96}"/>
          </ac:picMkLst>
        </pc:picChg>
        <pc:picChg chg="add mod">
          <ac:chgData name="Carter, Keara" userId="321d527f-b7d8-43c9-963e-fd769abc7986" providerId="ADAL" clId="{0F097A3D-81C5-4E28-B6DC-8FC692EB66D2}" dt="2026-01-13T22:18:41.276" v="147"/>
          <ac:picMkLst>
            <pc:docMk/>
            <pc:sldMk cId="2947184297" sldId="3083"/>
            <ac:picMk id="12" creationId="{3F0EF399-0B1B-41D9-AA2A-7E7FDDB5F193}"/>
          </ac:picMkLst>
        </pc:picChg>
      </pc:sldChg>
      <pc:sldChg chg="modAnim">
        <pc:chgData name="Carter, Keara" userId="321d527f-b7d8-43c9-963e-fd769abc7986" providerId="ADAL" clId="{0F097A3D-81C5-4E28-B6DC-8FC692EB66D2}" dt="2026-01-13T22:19:05.081" v="148"/>
        <pc:sldMkLst>
          <pc:docMk/>
          <pc:sldMk cId="824441416" sldId="3084"/>
        </pc:sldMkLst>
      </pc:sldChg>
    </pc:docChg>
  </pc:docChgLst>
  <pc:docChgLst>
    <pc:chgData name="Carter, Keara" userId="321d527f-b7d8-43c9-963e-fd769abc7986" providerId="ADAL" clId="{4B8BE368-9701-41AC-BC85-0F22CBD3F305}"/>
    <pc:docChg chg="modSld">
      <pc:chgData name="Carter, Keara" userId="321d527f-b7d8-43c9-963e-fd769abc7986" providerId="ADAL" clId="{4B8BE368-9701-41AC-BC85-0F22CBD3F305}" dt="2026-01-14T14:15:15.941" v="75" actId="20577"/>
      <pc:docMkLst>
        <pc:docMk/>
      </pc:docMkLst>
      <pc:sldChg chg="modSp mod">
        <pc:chgData name="Carter, Keara" userId="321d527f-b7d8-43c9-963e-fd769abc7986" providerId="ADAL" clId="{4B8BE368-9701-41AC-BC85-0F22CBD3F305}" dt="2026-01-14T14:15:15.941" v="75" actId="20577"/>
        <pc:sldMkLst>
          <pc:docMk/>
          <pc:sldMk cId="73783192" sldId="256"/>
        </pc:sldMkLst>
        <pc:spChg chg="mod">
          <ac:chgData name="Carter, Keara" userId="321d527f-b7d8-43c9-963e-fd769abc7986" providerId="ADAL" clId="{4B8BE368-9701-41AC-BC85-0F22CBD3F305}" dt="2026-01-14T14:15:15.941" v="75" actId="20577"/>
          <ac:spMkLst>
            <pc:docMk/>
            <pc:sldMk cId="73783192" sldId="256"/>
            <ac:spMk id="17" creationId="{C2CA7117-959C-F21A-24D9-397669A461A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00219514701861"/>
          <c:y val="7.5633545995157717E-2"/>
          <c:w val="0.60799522187080046"/>
          <c:h val="0.848732908009684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3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00219514701861"/>
          <c:y val="7.5633545995157717E-2"/>
          <c:w val="0.60799522187080046"/>
          <c:h val="0.848732908009684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3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B310D-36A5-40C6-930E-5BCF8AC5B30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F422-EAE2-4924-A94C-DCD61ACE4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A70D6-5FEC-E241-9326-F6B89790EC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1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DE3E-9533-422D-8A76-40E50AA6F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70C2C-E9DF-4D34-8523-666A16B9E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2098-C829-41B4-BE11-831C4597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5AF2A-430B-4BDD-9BB0-3B5406A2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BD4DD-48EB-4A42-B150-487FD7F9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3854-9807-45E2-B732-3F3667D9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0243B-E8FA-4CDE-9240-E348C5402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86213-A671-49E7-B7A7-85C40938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5D21A-9962-4B9E-B08B-AAEBCC52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A38F6-1182-4B2D-8398-781F8350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0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DA4C3-280E-4320-A57F-2FEBFA7CB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BCA3B-AB50-4164-AF4B-1843C03E5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A0EDC-DDCA-43FF-A6F7-D46F2E95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4F77F-82EF-424E-8589-ADD4EC50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AFD77-F766-4B3E-B31A-871D23C5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29" y="3865804"/>
            <a:ext cx="10501255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0174" y="985078"/>
            <a:ext cx="4651653" cy="584364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8200" y="2297399"/>
            <a:ext cx="10515600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293472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30729" y="4753091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30729" y="5136476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278877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29" y="3865804"/>
            <a:ext cx="10501255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FFFFFF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8200" y="2297399"/>
            <a:ext cx="10515600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30729" y="4753091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30729" y="5136476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CfA_Logo_Horizontal_REV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76" y="982651"/>
            <a:ext cx="4689248" cy="5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85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5374" y="3865804"/>
            <a:ext cx="10501255" cy="795786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  <a:endParaRPr lang="id-ID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34723" y="4753091"/>
            <a:ext cx="10522555" cy="37469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30729" y="5136476"/>
            <a:ext cx="10522555" cy="374690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723" y="2413000"/>
            <a:ext cx="10522555" cy="1444781"/>
          </a:xfrm>
        </p:spPr>
        <p:txBody>
          <a:bodyPr anchor="b">
            <a:normAutofit/>
          </a:bodyPr>
          <a:lstStyle>
            <a:lvl1pPr marL="0" indent="0" algn="l">
              <a:buNone/>
              <a:defRPr sz="4400" b="1" baseline="0">
                <a:solidFill>
                  <a:schemeClr val="bg1"/>
                </a:solidFill>
                <a:latin typeface="Charis SIL"/>
                <a:cs typeface="Charis SIL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0426" y="720627"/>
            <a:ext cx="2564511" cy="8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7880"/>
            <a:ext cx="10515600" cy="1325563"/>
          </a:xfrm>
        </p:spPr>
        <p:txBody>
          <a:bodyPr>
            <a:normAutofit/>
          </a:bodyPr>
          <a:lstStyle>
            <a:lvl1pPr>
              <a:defRPr sz="3000">
                <a:solidFill>
                  <a:srgbClr val="293472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6920"/>
            <a:ext cx="10515600" cy="39500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0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61487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5629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8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1851" y="561487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831851" y="35629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21" name="Picture 20" descr="CfA_Logo_Horizontal_REV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35" y="6341462"/>
            <a:ext cx="3046111" cy="3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3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19B0-0A66-4D40-847B-92C60ABE6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9CB9-6F3A-4C94-A5BE-21D0A6A41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9764-6563-4FC8-8A3F-61F8BDEA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0AFA9-C981-4198-A394-BDDE3136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72603-5BE5-4089-AA92-D2155A4F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5767"/>
            <a:ext cx="10515600" cy="1325563"/>
          </a:xfrm>
        </p:spPr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35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10514284" cy="1600200"/>
          </a:xfrm>
        </p:spPr>
        <p:txBody>
          <a:bodyPr anchor="b"/>
          <a:lstStyle>
            <a:lvl1pPr>
              <a:defRPr sz="32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030" y="3140305"/>
            <a:ext cx="10520359" cy="2720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53017"/>
            <a:ext cx="10525881" cy="887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4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678076" cy="2309052"/>
          </a:xfrm>
        </p:spPr>
        <p:txBody>
          <a:bodyPr anchor="b"/>
          <a:lstStyle>
            <a:lvl1pPr>
              <a:defRPr sz="32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65793" y="504538"/>
            <a:ext cx="4489595" cy="53565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844542"/>
            <a:ext cx="5678076" cy="30244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841" y="6356353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96631" y="6346152"/>
            <a:ext cx="3056653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1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276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5678076" cy="2309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3472"/>
              </a:buClr>
              <a:buSzPts val="3200"/>
              <a:buFont typeface="Arial"/>
              <a:buNone/>
              <a:defRPr sz="3200" b="1">
                <a:solidFill>
                  <a:srgbClr val="29347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>
            <a:spLocks noGrp="1"/>
          </p:cNvSpPr>
          <p:nvPr>
            <p:ph type="pic" idx="2"/>
          </p:nvPr>
        </p:nvSpPr>
        <p:spPr>
          <a:xfrm>
            <a:off x="6865793" y="504538"/>
            <a:ext cx="4489595" cy="535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839787" y="2844542"/>
            <a:ext cx="5678076" cy="302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83284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6631" y="6346152"/>
            <a:ext cx="3056653" cy="38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29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2F3B-04FE-0EE4-78D9-1FF6C2A2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6BC13-3C66-6FB2-3FC4-50803F37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E5A3F-B83F-E2D8-F487-CFC8F017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D1A4E-2AF4-E1FE-4DF4-0BEE0734E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1DB91-EC5C-C3EE-4766-06586C57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050E-2368-C99C-840B-B0F8F49D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AC45B-46CD-C27A-F7D1-FCE1E168F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A00B7-76B3-5E00-C432-07ACA26A7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624EE-AE84-F8B2-9EB0-15867FF2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DE46-EF13-E389-C903-12F7E682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83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A3BF-C1FD-0EDF-8183-B623482E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1D3C-621B-586B-C316-1A36EDE79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A1F2B-E4CE-928D-5EB8-495FB304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DBF06-866F-C934-B566-E1BDCC41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2C7BB-E4D2-117A-4E8E-43CD2C0D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7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00CD-3602-0B25-2E25-F7DC8317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3301F-5125-0E12-FD96-C746B244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3704C-E2C3-8A45-9A8A-61D2AD519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BA1FC-2437-23F6-07B8-2752EC4A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27E4E-5E4B-EFDD-EFC0-A7E8A345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3ECF1-0FCC-97DA-89DA-6CB01EA0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5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3E77-A5B7-496D-A935-FB823C90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35E0E-C8FF-4289-8B82-D4F55483F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1379D-218E-42D6-A941-3F1B55E7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C111-9817-439B-9346-C02A68B7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52841-D0CF-40C9-B3F2-94A5429D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54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82C9-96C8-A1BA-5853-7B5D5AE5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7233C-4BED-5FB6-DF45-838E3E52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0C21A-0081-8BFB-05B7-0F066D7A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B4B2F-731C-F6E5-5FFB-D30F2B4CA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3765F-E0A3-99EB-8962-BCC5A155E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7C3F7-A40A-28C9-9998-62B02A7E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2F56A-CD7C-AC88-66AB-DAE1B25F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CCB38-B668-9486-D8FF-7066AC43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26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8E79C-92EC-6AA9-41EF-E9B6BFF5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1DCD3-B5F8-9B35-90F2-EE9497EA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D5C50-89D0-49D2-69A8-57991544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D5B9C-38C5-1900-617D-2539706F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09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C7C65-E9B0-0A57-3D6C-4BC28DCD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0ADAC-7E8A-D82C-B89A-94691730A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40A82-A079-9F68-C7B0-13A16CC3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87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10F2-0767-650B-7B7E-203188E2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964B-3DE8-9FAE-0847-E4564537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47122-5B85-F25C-EAAD-5E51ACDB4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4F94A-BE06-4714-B00D-AF10E0C2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01FF0-A6C7-1948-F38A-75396B31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159B0-7476-919E-C70B-8C015390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65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0435-5428-0429-DC1F-48A1867A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63449-B1E5-B4DB-09F2-28205AF93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E8D60-E297-54B1-738B-F0559F219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1194C-15F0-F1A1-D1FB-75D1D0AF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DF748-22E3-E2F8-E78C-EB3B8845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82C32-CF4A-D4EC-F700-FB03E5F5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1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DDC5-7490-CE8F-733C-8289E615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331B0-70E1-EE85-D996-32DF68A5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3D14F-5A5E-AFD4-B656-E2911724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92EC-CA52-CED7-7A03-A61A3195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F951B-62C2-ACE0-6901-0B490973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7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31746-EBCC-F9B0-EA78-79C7AC5DA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FA86C-D6DE-0C80-C642-1C7A0777F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34982-A01E-50FB-C8E9-0DD10FD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826A7-6358-9830-CB43-DF3AAF1F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858C6-CE44-6F0C-061F-DDF0609D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3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9D57-A318-44D6-B617-F3A47831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FDEE1-F690-41BA-89A3-82BED6ADD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2192-EDDB-43CD-86DA-CBA6C3FEC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7E3B5-8CDA-4DC2-87CD-F9E063F8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E1BE-3103-4D21-83A8-7F7C82F8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7ACB7-6FBF-421B-911D-4E52301C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4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7310-9615-48E3-BE5A-395027FC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326FD-A271-4338-BA2C-53EE1C63B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A79B7-65FD-4CC7-A3D7-00FDBF908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2EF42-FB0F-4B6E-B013-F79130300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4F4F6-2E44-4234-B9B8-B0FA32939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28AC8-27D9-4222-A4D6-23667719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8C39BA-B7B9-4669-846F-EEDD56F2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5221F-5B03-455D-97BD-F70DB526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EB1E-B461-45DD-85AC-5D27114C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ECA34-563F-4382-A3B5-09795138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63B38-746C-409C-837D-05F199CE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3981-5552-4851-BED2-418563D6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8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D5EDD-37A2-4273-87FF-8429CCB2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E7395-B116-49ED-9A28-3AFC300A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F2395-CE8E-48BB-BDDC-A541A829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1F3A-272A-4CEE-92FC-31E01751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E627-B8A1-47C5-B458-BF6183BB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468E3-0D88-4F88-A467-EAACAA021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4C3C6-0362-4905-B342-D2FAD152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85956-B71B-4B02-9CEE-68442582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35411-DBB2-4B12-9417-D88DFEE2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3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FDE5-5F42-4F24-90B9-C4B4B3E4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B0D0C-426C-459F-92DE-0FD6903A0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08B22-1077-4D4B-8A62-4692C8DF7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F9B9C-CD2B-404E-AFD5-2963C708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066EE-055B-49B5-8C45-0E688FF9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E8878-659B-4F5C-A73C-318D4B89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0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BDE823-48AA-4B76-B373-3F02CF37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5D11-9F01-40AE-BD63-79623CC8F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430A-ABF9-481E-8988-2AC7E9E4F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5C96D-EFEE-4A5D-B9D6-02644AFC56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36A7-0339-41D0-8E93-23804EE91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279D-A333-49AD-A679-E54AC2443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E976-197F-466F-8C30-50B18034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3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30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44542"/>
            <a:ext cx="10515600" cy="3332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349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93472"/>
                </a:solidFill>
                <a:latin typeface="Roboto"/>
                <a:cs typeface="Roboto"/>
              </a:defRPr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</p:spTree>
    <p:extLst>
      <p:ext uri="{BB962C8B-B14F-4D97-AF65-F5344CB8AC3E}">
        <p14:creationId xmlns:p14="http://schemas.microsoft.com/office/powerpoint/2010/main" val="319795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/>
          <a:ea typeface="+mn-ea"/>
          <a:cs typeface="Roboto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990C8-81C8-7383-92BE-6C97B1DE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04357-C87B-C83E-5F97-BA33C0B7E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39145-32FF-EBFA-09C8-CC141A586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91CCBB-67E5-BF47-9B25-F57CD2A83C4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D4EA7-62C2-6B87-DF63-18464FE9A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B5EBD-127C-FB0D-C15C-444599F9B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B4F0DC-163A-6248-8960-0AD48BBA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em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9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jpeg"/><Relationship Id="rId5" Type="http://schemas.openxmlformats.org/officeDocument/2006/relationships/image" Target="../media/image10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emf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0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50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30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4">
            <a:extLst>
              <a:ext uri="{FF2B5EF4-FFF2-40B4-BE49-F238E27FC236}">
                <a16:creationId xmlns:a16="http://schemas.microsoft.com/office/drawing/2014/main" id="{860F6129-CD38-4802-8373-3C8A81D879E1}"/>
              </a:ext>
            </a:extLst>
          </p:cNvPr>
          <p:cNvSpPr txBox="1">
            <a:spLocks/>
          </p:cNvSpPr>
          <p:nvPr/>
        </p:nvSpPr>
        <p:spPr>
          <a:xfrm>
            <a:off x="2067747" y="3794328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BREAD Collaboration Workshop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0347E7C7-B0C7-4129-812D-583BE957A62B}"/>
              </a:ext>
            </a:extLst>
          </p:cNvPr>
          <p:cNvSpPr txBox="1">
            <a:spLocks/>
          </p:cNvSpPr>
          <p:nvPr/>
        </p:nvSpPr>
        <p:spPr>
          <a:xfrm>
            <a:off x="2067747" y="4216777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Edward Tong &amp; Keara Carter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F481116B-1279-427E-95C1-906CA559AC47}"/>
              </a:ext>
            </a:extLst>
          </p:cNvPr>
          <p:cNvSpPr txBox="1">
            <a:spLocks/>
          </p:cNvSpPr>
          <p:nvPr/>
        </p:nvSpPr>
        <p:spPr>
          <a:xfrm>
            <a:off x="2067747" y="4590114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January 14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,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D3CB9D-35E0-4EFF-B7E4-F67D4357F742}"/>
              </a:ext>
            </a:extLst>
          </p:cNvPr>
          <p:cNvCxnSpPr>
            <a:cxnSpLocks/>
          </p:cNvCxnSpPr>
          <p:nvPr/>
        </p:nvCxnSpPr>
        <p:spPr>
          <a:xfrm>
            <a:off x="4151376" y="4216777"/>
            <a:ext cx="3657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513CFB-CFE4-44D7-BD0C-3414250DD121}"/>
              </a:ext>
            </a:extLst>
          </p:cNvPr>
          <p:cNvCxnSpPr>
            <a:cxnSpLocks/>
          </p:cNvCxnSpPr>
          <p:nvPr/>
        </p:nvCxnSpPr>
        <p:spPr>
          <a:xfrm>
            <a:off x="4151376" y="4590114"/>
            <a:ext cx="3657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6">
            <a:extLst>
              <a:ext uri="{FF2B5EF4-FFF2-40B4-BE49-F238E27FC236}">
                <a16:creationId xmlns:a16="http://schemas.microsoft.com/office/drawing/2014/main" id="{B5C7A4A6-8C95-4B24-936F-6108124A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17" y="1356783"/>
            <a:ext cx="10966526" cy="22785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CR A Extended" panose="02010509020102010303" pitchFamily="50" charset="0"/>
                <a:cs typeface="Charis SIL"/>
              </a:rPr>
              <a:t>SIS Detectors </a:t>
            </a:r>
            <a:br>
              <a:rPr lang="en-US" sz="3200" b="1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  <a:cs typeface="Charis SIL"/>
              </a:rPr>
            </a:b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  <a:cs typeface="Charis SIL"/>
              </a:rPr>
              <a:t>&amp;</a:t>
            </a:r>
            <a:br>
              <a:rPr lang="en-US" sz="6000" b="1" dirty="0">
                <a:solidFill>
                  <a:schemeClr val="bg1"/>
                </a:solidFill>
                <a:latin typeface="OCR A Extended" panose="02010509020102010303" pitchFamily="50" charset="0"/>
                <a:cs typeface="Charis SIL"/>
              </a:rPr>
            </a:br>
            <a:r>
              <a:rPr lang="en-US" b="1" dirty="0">
                <a:solidFill>
                  <a:schemeClr val="bg1"/>
                </a:solidFill>
                <a:latin typeface="OCR A Extended" panose="02010509020102010303" pitchFamily="50" charset="0"/>
                <a:cs typeface="Charis SIL"/>
              </a:rPr>
              <a:t>Dielectric Stack Optical Diplexers</a:t>
            </a:r>
            <a:br>
              <a:rPr lang="en-US" sz="6000" b="1" dirty="0">
                <a:solidFill>
                  <a:schemeClr val="bg1"/>
                </a:solidFill>
                <a:latin typeface="OCR A Extended" panose="02010509020102010303" pitchFamily="50" charset="0"/>
                <a:cs typeface="Charis SIL"/>
              </a:rPr>
            </a:br>
            <a:endParaRPr lang="en-US" sz="1600" b="1" dirty="0">
              <a:solidFill>
                <a:schemeClr val="bg2">
                  <a:lumMod val="75000"/>
                </a:schemeClr>
              </a:solidFill>
              <a:latin typeface="OCR A Extended" panose="02010509020102010303" pitchFamily="50" charset="0"/>
              <a:cs typeface="Charis SI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F0C5F-CA30-44FC-A048-150AFD75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729" y="5759236"/>
            <a:ext cx="4730502" cy="7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1D321-7FF9-B274-5A79-8F637826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DEFE0B-F442-94EF-4ECE-5B192327F34B}"/>
              </a:ext>
            </a:extLst>
          </p:cNvPr>
          <p:cNvSpPr txBox="1"/>
          <p:nvPr/>
        </p:nvSpPr>
        <p:spPr>
          <a:xfrm>
            <a:off x="1597306" y="347241"/>
            <a:ext cx="910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Sensitivity of SIS Mixer: Is it Good Enough for Axion Search?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83CF8-FEB1-219B-21C3-CE0228E5DF59}"/>
              </a:ext>
            </a:extLst>
          </p:cNvPr>
          <p:cNvSpPr/>
          <p:nvPr/>
        </p:nvSpPr>
        <p:spPr>
          <a:xfrm>
            <a:off x="1978315" y="1708733"/>
            <a:ext cx="658368" cy="658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589DD3-3DBA-ED84-F5E1-6907C3CBF475}"/>
              </a:ext>
            </a:extLst>
          </p:cNvPr>
          <p:cNvCxnSpPr/>
          <p:nvPr/>
        </p:nvCxnSpPr>
        <p:spPr>
          <a:xfrm>
            <a:off x="1978315" y="1708733"/>
            <a:ext cx="658368" cy="658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5F98CE-5B4E-AB54-470B-EB975836BF88}"/>
              </a:ext>
            </a:extLst>
          </p:cNvPr>
          <p:cNvCxnSpPr/>
          <p:nvPr/>
        </p:nvCxnSpPr>
        <p:spPr>
          <a:xfrm flipV="1">
            <a:off x="1978315" y="1708733"/>
            <a:ext cx="658368" cy="658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97A1A9-F72F-7AEA-FC22-76699668B1D7}"/>
              </a:ext>
            </a:extLst>
          </p:cNvPr>
          <p:cNvSpPr txBox="1"/>
          <p:nvPr/>
        </p:nvSpPr>
        <p:spPr>
          <a:xfrm>
            <a:off x="1917211" y="1339401"/>
            <a:ext cx="91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 Rx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F558939-9CB0-089C-C9EB-AA98A3CACB9E}"/>
              </a:ext>
            </a:extLst>
          </p:cNvPr>
          <p:cNvSpPr/>
          <p:nvPr/>
        </p:nvSpPr>
        <p:spPr>
          <a:xfrm rot="5400000">
            <a:off x="1464380" y="1777965"/>
            <a:ext cx="461665" cy="51990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2ABB6-AB84-91F8-14C1-DD31F1EC8CDE}"/>
              </a:ext>
            </a:extLst>
          </p:cNvPr>
          <p:cNvSpPr/>
          <p:nvPr/>
        </p:nvSpPr>
        <p:spPr>
          <a:xfrm>
            <a:off x="3982664" y="1708733"/>
            <a:ext cx="2313964" cy="658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17D99-2F16-3815-A36B-48C21E15C1B8}"/>
              </a:ext>
            </a:extLst>
          </p:cNvPr>
          <p:cNvSpPr txBox="1"/>
          <p:nvPr/>
        </p:nvSpPr>
        <p:spPr>
          <a:xfrm>
            <a:off x="4080562" y="1853251"/>
            <a:ext cx="2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FPGA Spectrometer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287AE7-5218-EE44-1AFF-1A07BE956F5B}"/>
              </a:ext>
            </a:extLst>
          </p:cNvPr>
          <p:cNvCxnSpPr>
            <a:stCxn id="4" idx="3"/>
            <a:endCxn id="9" idx="1"/>
          </p:cNvCxnSpPr>
          <p:nvPr/>
        </p:nvCxnSpPr>
        <p:spPr>
          <a:xfrm>
            <a:off x="2636683" y="2037917"/>
            <a:ext cx="13459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D6D348-87CD-1FAC-CAE4-8BF1F3363A43}"/>
              </a:ext>
            </a:extLst>
          </p:cNvPr>
          <p:cNvSpPr txBox="1"/>
          <p:nvPr/>
        </p:nvSpPr>
        <p:spPr>
          <a:xfrm>
            <a:off x="2834771" y="2083677"/>
            <a:ext cx="927001" cy="37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 GHz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F0152-EA06-D589-4F2E-3436CB9FE77D}"/>
              </a:ext>
            </a:extLst>
          </p:cNvPr>
          <p:cNvSpPr txBox="1"/>
          <p:nvPr/>
        </p:nvSpPr>
        <p:spPr>
          <a:xfrm>
            <a:off x="2973954" y="1622826"/>
            <a:ext cx="7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AB2EF-D0E9-41A4-E612-BB7C28B55F90}"/>
              </a:ext>
            </a:extLst>
          </p:cNvPr>
          <p:cNvSpPr txBox="1"/>
          <p:nvPr/>
        </p:nvSpPr>
        <p:spPr>
          <a:xfrm>
            <a:off x="1816092" y="2453823"/>
            <a:ext cx="101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=30 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BDD0C6-3D4C-A630-394E-BE71AF7B9C95}"/>
              </a:ext>
            </a:extLst>
          </p:cNvPr>
          <p:cNvCxnSpPr/>
          <p:nvPr/>
        </p:nvCxnSpPr>
        <p:spPr>
          <a:xfrm>
            <a:off x="4271058" y="2367101"/>
            <a:ext cx="0" cy="456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98D939-E27A-FB15-4A74-0E1FC47B3C28}"/>
              </a:ext>
            </a:extLst>
          </p:cNvPr>
          <p:cNvCxnSpPr/>
          <p:nvPr/>
        </p:nvCxnSpPr>
        <p:spPr>
          <a:xfrm>
            <a:off x="4435032" y="2367101"/>
            <a:ext cx="0" cy="456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CDEEDB-0548-90A4-0D60-162E6267DAA9}"/>
              </a:ext>
            </a:extLst>
          </p:cNvPr>
          <p:cNvCxnSpPr/>
          <p:nvPr/>
        </p:nvCxnSpPr>
        <p:spPr>
          <a:xfrm>
            <a:off x="4597078" y="2367101"/>
            <a:ext cx="0" cy="456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F3C8BA-9875-E840-9218-FAC2EBD5F6D0}"/>
              </a:ext>
            </a:extLst>
          </p:cNvPr>
          <p:cNvCxnSpPr/>
          <p:nvPr/>
        </p:nvCxnSpPr>
        <p:spPr>
          <a:xfrm>
            <a:off x="6096000" y="2367101"/>
            <a:ext cx="0" cy="456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575578-41A8-2C50-35E9-14156314A6AD}"/>
              </a:ext>
            </a:extLst>
          </p:cNvPr>
          <p:cNvCxnSpPr/>
          <p:nvPr/>
        </p:nvCxnSpPr>
        <p:spPr>
          <a:xfrm>
            <a:off x="5924309" y="2380066"/>
            <a:ext cx="0" cy="456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A05E4-552D-B58F-C0FF-DE2356C01744}"/>
              </a:ext>
            </a:extLst>
          </p:cNvPr>
          <p:cNvCxnSpPr/>
          <p:nvPr/>
        </p:nvCxnSpPr>
        <p:spPr>
          <a:xfrm>
            <a:off x="4757195" y="2638489"/>
            <a:ext cx="106487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38CDF6-93F1-42B8-03D0-C6EA6F2D61CF}"/>
              </a:ext>
            </a:extLst>
          </p:cNvPr>
          <p:cNvSpPr txBox="1"/>
          <p:nvPr/>
        </p:nvSpPr>
        <p:spPr>
          <a:xfrm>
            <a:off x="4068987" y="2956099"/>
            <a:ext cx="240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Bchannel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 MHz wide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E83000-636D-5911-3D16-92494725952A}"/>
              </a:ext>
            </a:extLst>
          </p:cNvPr>
          <p:cNvSpPr txBox="1"/>
          <p:nvPr/>
        </p:nvSpPr>
        <p:spPr>
          <a:xfrm>
            <a:off x="1597306" y="3576577"/>
            <a:ext cx="26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Radiometer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13203E-BF57-095E-21FF-40EBD65075DA}"/>
                  </a:ext>
                </a:extLst>
              </p:cNvPr>
              <p:cNvSpPr txBox="1"/>
              <p:nvPr/>
            </p:nvSpPr>
            <p:spPr>
              <a:xfrm>
                <a:off x="1978315" y="4130982"/>
                <a:ext cx="1249316" cy="634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𝑐h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13203E-BF57-095E-21FF-40EBD6507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315" y="4130982"/>
                <a:ext cx="1249316" cy="634854"/>
              </a:xfrm>
              <a:prstGeom prst="rect">
                <a:avLst/>
              </a:prstGeom>
              <a:blipFill>
                <a:blip r:embed="rId2"/>
                <a:stretch>
                  <a:fillRect l="-5102" t="-1961" r="-306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680B06-2ACF-8F62-155C-B23BF28195DB}"/>
                  </a:ext>
                </a:extLst>
              </p:cNvPr>
              <p:cNvSpPr txBox="1"/>
              <p:nvPr/>
            </p:nvSpPr>
            <p:spPr>
              <a:xfrm>
                <a:off x="3691843" y="4327908"/>
                <a:ext cx="31618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Δ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=0.03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K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for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𝛕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=1 sec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680B06-2ACF-8F62-155C-B23BF2819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843" y="4327908"/>
                <a:ext cx="3161818" cy="369332"/>
              </a:xfrm>
              <a:prstGeom prst="rect">
                <a:avLst/>
              </a:prstGeom>
              <a:blipFill>
                <a:blip r:embed="rId3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75ADB06C-06EC-E5EF-441A-37FEB6132C9A}"/>
              </a:ext>
            </a:extLst>
          </p:cNvPr>
          <p:cNvSpPr txBox="1"/>
          <p:nvPr/>
        </p:nvSpPr>
        <p:spPr>
          <a:xfrm>
            <a:off x="1642092" y="4985570"/>
            <a:ext cx="23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Min. detectable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ED24A0-2DE5-C05C-4305-F3DFAEF45725}"/>
                  </a:ext>
                </a:extLst>
              </p:cNvPr>
              <p:cNvSpPr txBox="1"/>
              <p:nvPr/>
            </p:nvSpPr>
            <p:spPr>
              <a:xfrm>
                <a:off x="1760210" y="5562231"/>
                <a:ext cx="32143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8×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−19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𝑊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ED24A0-2DE5-C05C-4305-F3DFAEF45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210" y="5562231"/>
                <a:ext cx="3214341" cy="276999"/>
              </a:xfrm>
              <a:prstGeom prst="rect">
                <a:avLst/>
              </a:prstGeom>
              <a:blipFill>
                <a:blip r:embed="rId4"/>
                <a:stretch>
                  <a:fillRect l="-1181" t="-4348" r="-118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2920628A-28B5-CB5C-89A1-18E55CE4D0FF}"/>
              </a:ext>
            </a:extLst>
          </p:cNvPr>
          <p:cNvSpPr txBox="1"/>
          <p:nvPr/>
        </p:nvSpPr>
        <p:spPr>
          <a:xfrm>
            <a:off x="7604568" y="2083677"/>
            <a:ext cx="3152172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 Receiver offers very competitive sensitivity for a mature technology.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would also pinpoint the energy of detected photon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Sweet spot for SIS receiver: 150 – 400 GHz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3F40B-BDB4-C3E7-866E-7BCDFB320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DFBC867-41AB-BCC9-B379-2B458DB95387}"/>
              </a:ext>
            </a:extLst>
          </p:cNvPr>
          <p:cNvSpPr txBox="1"/>
          <p:nvPr/>
        </p:nvSpPr>
        <p:spPr>
          <a:xfrm>
            <a:off x="5068662" y="6197357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191581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1D321-7FF9-B274-5A79-8F637826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D82B58-2F54-2C93-9E22-BCC7FEAB952A}"/>
              </a:ext>
            </a:extLst>
          </p:cNvPr>
          <p:cNvSpPr txBox="1"/>
          <p:nvPr/>
        </p:nvSpPr>
        <p:spPr>
          <a:xfrm>
            <a:off x="2522483" y="289826"/>
            <a:ext cx="739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Next Trend: Simultaneous Multi-Band Receiver 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DA0B7-3F05-9DFE-7065-EF17964B2A98}"/>
              </a:ext>
            </a:extLst>
          </p:cNvPr>
          <p:cNvSpPr txBox="1"/>
          <p:nvPr/>
        </p:nvSpPr>
        <p:spPr>
          <a:xfrm>
            <a:off x="7487979" y="744869"/>
            <a:ext cx="4340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86, 230 + 345 GHz Tri 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0D271-EA9D-1956-36E0-A6E0E39243F6}"/>
              </a:ext>
            </a:extLst>
          </p:cNvPr>
          <p:cNvSpPr txBox="1"/>
          <p:nvPr/>
        </p:nvSpPr>
        <p:spPr>
          <a:xfrm>
            <a:off x="6365903" y="4909719"/>
            <a:ext cx="43259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have developed a dielectric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tack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ptical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iplexer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6F5B7B-E1BF-70F1-85CA-7BCC74B6B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93654B-2B66-32F8-CC00-CDD49D488BAF}"/>
              </a:ext>
            </a:extLst>
          </p:cNvPr>
          <p:cNvSpPr txBox="1"/>
          <p:nvPr/>
        </p:nvSpPr>
        <p:spPr>
          <a:xfrm>
            <a:off x="5068662" y="6197357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  <p:pic>
        <p:nvPicPr>
          <p:cNvPr id="3" name="Picture 2" descr="A black background with blue lines and red lines&#10;&#10;Description automatically generated">
            <a:extLst>
              <a:ext uri="{FF2B5EF4-FFF2-40B4-BE49-F238E27FC236}">
                <a16:creationId xmlns:a16="http://schemas.microsoft.com/office/drawing/2014/main" id="{93BCCDE6-22C8-C709-AA31-EBC3FE9E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401"/>
            <a:ext cx="5898822" cy="3553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EE39DA-759B-4216-91C1-1DC970F98BAE}"/>
              </a:ext>
            </a:extLst>
          </p:cNvPr>
          <p:cNvSpPr txBox="1"/>
          <p:nvPr/>
        </p:nvSpPr>
        <p:spPr>
          <a:xfrm>
            <a:off x="6293180" y="4577206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Require Optical Multiplexing</a:t>
            </a:r>
          </a:p>
        </p:txBody>
      </p:sp>
      <p:pic>
        <p:nvPicPr>
          <p:cNvPr id="13" name="Picture 2" descr="Submillimeter Array - Wikipedia">
            <a:extLst>
              <a:ext uri="{FF2B5EF4-FFF2-40B4-BE49-F238E27FC236}">
                <a16:creationId xmlns:a16="http://schemas.microsoft.com/office/drawing/2014/main" id="{E0EC06DB-2FD2-494C-BAC8-B7B4AB77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95" y="2107219"/>
            <a:ext cx="844302" cy="8413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F1347-45E7-41A0-BCCC-D40380D2D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95" y="3082579"/>
            <a:ext cx="844302" cy="844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7E31AB-EC61-4B3A-B35F-0D080FBE5DF6}"/>
              </a:ext>
            </a:extLst>
          </p:cNvPr>
          <p:cNvSpPr txBox="1"/>
          <p:nvPr/>
        </p:nvSpPr>
        <p:spPr>
          <a:xfrm>
            <a:off x="7435519" y="3343742"/>
            <a:ext cx="6537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80-106 GHz + 240-320 GHz Dual band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4E88D-FA24-4E9A-B96D-FFB2048579AC}"/>
              </a:ext>
            </a:extLst>
          </p:cNvPr>
          <p:cNvSpPr txBox="1"/>
          <p:nvPr/>
        </p:nvSpPr>
        <p:spPr>
          <a:xfrm>
            <a:off x="7548946" y="1771518"/>
            <a:ext cx="4340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230 + 345 GHz Dual 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6A2A3-892C-49E9-9B17-A3961F30A8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0792" r="74371" b="19807"/>
          <a:stretch/>
        </p:blipFill>
        <p:spPr>
          <a:xfrm>
            <a:off x="6622294" y="1039805"/>
            <a:ext cx="844303" cy="8569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EE61E4-B4AF-4AF2-9EE8-BEAF98822C54}"/>
              </a:ext>
            </a:extLst>
          </p:cNvPr>
          <p:cNvSpPr txBox="1"/>
          <p:nvPr/>
        </p:nvSpPr>
        <p:spPr>
          <a:xfrm>
            <a:off x="6723575" y="1811416"/>
            <a:ext cx="1021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653F"/>
                </a:solidFill>
              </a:rPr>
              <a:t>ngEHT</a:t>
            </a:r>
          </a:p>
        </p:txBody>
      </p:sp>
    </p:spTree>
    <p:extLst>
      <p:ext uri="{BB962C8B-B14F-4D97-AF65-F5344CB8AC3E}">
        <p14:creationId xmlns:p14="http://schemas.microsoft.com/office/powerpoint/2010/main" val="202731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FBF8-5F37-46D6-8413-0157CCF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7D1FD-2680-42EB-A2BC-53065F7A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1"/>
          <a:stretch/>
        </p:blipFill>
        <p:spPr>
          <a:xfrm>
            <a:off x="8365407" y="1265903"/>
            <a:ext cx="2476500" cy="2535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1F6054-E888-4929-A268-D7E3087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09" y="0"/>
            <a:ext cx="1770459" cy="17704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D19665-3EB4-4E71-BA5B-26A3D802276F}"/>
              </a:ext>
            </a:extLst>
          </p:cNvPr>
          <p:cNvCxnSpPr/>
          <p:nvPr/>
        </p:nvCxnSpPr>
        <p:spPr>
          <a:xfrm>
            <a:off x="1501977" y="6238875"/>
            <a:ext cx="92707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2D1F9-C4A2-4876-ADFB-6421BE23FA6F}"/>
              </a:ext>
            </a:extLst>
          </p:cNvPr>
          <p:cNvGrpSpPr/>
          <p:nvPr/>
        </p:nvGrpSpPr>
        <p:grpSpPr>
          <a:xfrm>
            <a:off x="390009" y="-649436"/>
            <a:ext cx="7975398" cy="6366444"/>
            <a:chOff x="1501977" y="443418"/>
            <a:chExt cx="6051327" cy="44908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421E5F-8E9F-47DB-8074-4F68B3A7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325"/>
            <a:stretch/>
          </p:blipFill>
          <p:spPr>
            <a:xfrm>
              <a:off x="1501977" y="2364741"/>
              <a:ext cx="6051327" cy="2569566"/>
            </a:xfrm>
            <a:prstGeom prst="round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F53120B-E19D-44A8-90C4-4987CB59B3B5}"/>
                </a:ext>
              </a:extLst>
            </p:cNvPr>
            <p:cNvGrpSpPr/>
            <p:nvPr/>
          </p:nvGrpSpPr>
          <p:grpSpPr>
            <a:xfrm>
              <a:off x="1501977" y="443418"/>
              <a:ext cx="6051327" cy="1921323"/>
              <a:chOff x="3657599" y="1929318"/>
              <a:chExt cx="6051327" cy="192132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7A4402B-6CBB-4D9D-9B74-D4AD9D83FE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2282"/>
              <a:stretch/>
            </p:blipFill>
            <p:spPr>
              <a:xfrm>
                <a:off x="3657599" y="3299961"/>
                <a:ext cx="6051327" cy="550680"/>
              </a:xfrm>
              <a:prstGeom prst="round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E43E3B-B664-4B07-9C44-BD0244477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48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5FA0895-3B64-44C0-B89C-4D368B75B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20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4B8AD51-BB24-4FAD-8C3A-424769B18B9B}"/>
                  </a:ext>
                </a:extLst>
              </p:cNvPr>
              <p:cNvSpPr/>
              <p:nvPr/>
            </p:nvSpPr>
            <p:spPr>
              <a:xfrm>
                <a:off x="7313184" y="1937311"/>
                <a:ext cx="83290" cy="214442"/>
              </a:xfrm>
              <a:prstGeom prst="roundRect">
                <a:avLst/>
              </a:prstGeom>
              <a:solidFill>
                <a:srgbClr val="FFFFFF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CAE324E-3422-4800-A08E-5D6664DF4BC7}"/>
              </a:ext>
            </a:extLst>
          </p:cNvPr>
          <p:cNvSpPr txBox="1"/>
          <p:nvPr/>
        </p:nvSpPr>
        <p:spPr>
          <a:xfrm>
            <a:off x="1234352" y="132717"/>
            <a:ext cx="6839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Multi-Band Receiver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0D729B-9FF9-4569-AA32-A8A86E293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t="25662" r="24895" b="25192"/>
          <a:stretch/>
        </p:blipFill>
        <p:spPr>
          <a:xfrm>
            <a:off x="10213970" y="-124826"/>
            <a:ext cx="2021473" cy="202147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0710D0-D89B-4B65-9B9E-C0CD0C66C8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81" t="13191" r="28394" b="15657"/>
          <a:stretch/>
        </p:blipFill>
        <p:spPr>
          <a:xfrm>
            <a:off x="10239740" y="-124826"/>
            <a:ext cx="1982796" cy="190641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D5860C-7446-46FD-A9BF-BC15A7F2D9F4}"/>
              </a:ext>
            </a:extLst>
          </p:cNvPr>
          <p:cNvSpPr/>
          <p:nvPr/>
        </p:nvSpPr>
        <p:spPr>
          <a:xfrm>
            <a:off x="2549769" y="2215662"/>
            <a:ext cx="1608993" cy="272561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FB1271-B8D9-408C-BF46-E6A36D655B21}"/>
              </a:ext>
            </a:extLst>
          </p:cNvPr>
          <p:cNvSpPr/>
          <p:nvPr/>
        </p:nvSpPr>
        <p:spPr>
          <a:xfrm>
            <a:off x="3186999" y="3775293"/>
            <a:ext cx="4444724" cy="191533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DB5032-D365-4F35-B02B-CA563DF9CA08}"/>
              </a:ext>
            </a:extLst>
          </p:cNvPr>
          <p:cNvSpPr/>
          <p:nvPr/>
        </p:nvSpPr>
        <p:spPr>
          <a:xfrm>
            <a:off x="6151255" y="2294657"/>
            <a:ext cx="1608993" cy="272561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6AE85-CB79-4BF6-AD4B-B1C98F1D84D7}"/>
              </a:ext>
            </a:extLst>
          </p:cNvPr>
          <p:cNvSpPr/>
          <p:nvPr/>
        </p:nvSpPr>
        <p:spPr>
          <a:xfrm>
            <a:off x="5291315" y="2459176"/>
            <a:ext cx="1903877" cy="31376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FBF8-5F37-46D6-8413-0157CCF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7D1FD-2680-42EB-A2BC-53065F7A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1"/>
          <a:stretch/>
        </p:blipFill>
        <p:spPr>
          <a:xfrm>
            <a:off x="8365407" y="1265903"/>
            <a:ext cx="2476500" cy="2535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1F6054-E888-4929-A268-D7E3087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09" y="0"/>
            <a:ext cx="1770459" cy="17704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D19665-3EB4-4E71-BA5B-26A3D802276F}"/>
              </a:ext>
            </a:extLst>
          </p:cNvPr>
          <p:cNvCxnSpPr/>
          <p:nvPr/>
        </p:nvCxnSpPr>
        <p:spPr>
          <a:xfrm>
            <a:off x="1501977" y="6238875"/>
            <a:ext cx="92707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4BC019-EF13-4158-A296-97B6867F090F}"/>
              </a:ext>
            </a:extLst>
          </p:cNvPr>
          <p:cNvSpPr txBox="1"/>
          <p:nvPr/>
        </p:nvSpPr>
        <p:spPr>
          <a:xfrm>
            <a:off x="2975076" y="5293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Tri-Band Receiver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E5DC3-E856-42A4-9B34-BD208B30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/>
          <a:stretch/>
        </p:blipFill>
        <p:spPr>
          <a:xfrm>
            <a:off x="37213" y="755185"/>
            <a:ext cx="8670182" cy="499791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B843CD8-0E0F-41E4-BF87-D8BE45C4A9BA}"/>
              </a:ext>
            </a:extLst>
          </p:cNvPr>
          <p:cNvGrpSpPr/>
          <p:nvPr/>
        </p:nvGrpSpPr>
        <p:grpSpPr>
          <a:xfrm>
            <a:off x="7943850" y="2914650"/>
            <a:ext cx="4172519" cy="3081337"/>
            <a:chOff x="1501977" y="443418"/>
            <a:chExt cx="6051327" cy="449088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CE17CE6-8493-4613-8EEE-7F836EF29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325"/>
            <a:stretch/>
          </p:blipFill>
          <p:spPr>
            <a:xfrm>
              <a:off x="1501977" y="2364741"/>
              <a:ext cx="6051327" cy="2569566"/>
            </a:xfrm>
            <a:prstGeom prst="round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3D1A385-A3AA-406D-9B80-58ADACAB6A7B}"/>
                </a:ext>
              </a:extLst>
            </p:cNvPr>
            <p:cNvGrpSpPr/>
            <p:nvPr/>
          </p:nvGrpSpPr>
          <p:grpSpPr>
            <a:xfrm>
              <a:off x="1501977" y="443418"/>
              <a:ext cx="6051327" cy="1921323"/>
              <a:chOff x="3657599" y="1929318"/>
              <a:chExt cx="6051327" cy="1921323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A4F6643-5481-4D74-8D1E-990494BE1D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2282"/>
              <a:stretch/>
            </p:blipFill>
            <p:spPr>
              <a:xfrm>
                <a:off x="3657599" y="3299961"/>
                <a:ext cx="6051327" cy="550680"/>
              </a:xfrm>
              <a:prstGeom prst="roundRect">
                <a:avLst/>
              </a:prstGeom>
            </p:spPr>
          </p:pic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8D466C-6B00-4DA1-A20F-C0F69318E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48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89FA75B-AC3D-4661-B728-7EB460C57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20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26">
                <a:extLst>
                  <a:ext uri="{FF2B5EF4-FFF2-40B4-BE49-F238E27FC236}">
                    <a16:creationId xmlns:a16="http://schemas.microsoft.com/office/drawing/2014/main" id="{F35422F5-0743-47A6-80FC-4B333683432D}"/>
                  </a:ext>
                </a:extLst>
              </p:cNvPr>
              <p:cNvSpPr/>
              <p:nvPr/>
            </p:nvSpPr>
            <p:spPr>
              <a:xfrm>
                <a:off x="7313184" y="1937311"/>
                <a:ext cx="83290" cy="214442"/>
              </a:xfrm>
              <a:prstGeom prst="roundRect">
                <a:avLst/>
              </a:prstGeom>
              <a:solidFill>
                <a:srgbClr val="FFFFFF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1F975C-D684-4D7E-88C3-1E2DABBE37DE}"/>
              </a:ext>
            </a:extLst>
          </p:cNvPr>
          <p:cNvSpPr/>
          <p:nvPr/>
        </p:nvSpPr>
        <p:spPr>
          <a:xfrm>
            <a:off x="75631" y="1009650"/>
            <a:ext cx="4042193" cy="2845439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732185A-33DE-4D1E-BF29-C22F612ED5FE}"/>
              </a:ext>
            </a:extLst>
          </p:cNvPr>
          <p:cNvSpPr/>
          <p:nvPr/>
        </p:nvSpPr>
        <p:spPr>
          <a:xfrm>
            <a:off x="1812694" y="3876040"/>
            <a:ext cx="3134947" cy="1619886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2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FBF8-5F37-46D6-8413-0157CCF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7D1FD-2680-42EB-A2BC-53065F7A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1"/>
          <a:stretch/>
        </p:blipFill>
        <p:spPr>
          <a:xfrm>
            <a:off x="8365407" y="1265903"/>
            <a:ext cx="2476500" cy="2535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1F6054-E888-4929-A268-D7E3087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09" y="0"/>
            <a:ext cx="1770459" cy="17704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D19665-3EB4-4E71-BA5B-26A3D802276F}"/>
              </a:ext>
            </a:extLst>
          </p:cNvPr>
          <p:cNvCxnSpPr/>
          <p:nvPr/>
        </p:nvCxnSpPr>
        <p:spPr>
          <a:xfrm>
            <a:off x="1501977" y="6238875"/>
            <a:ext cx="92707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4BC019-EF13-4158-A296-97B6867F090F}"/>
              </a:ext>
            </a:extLst>
          </p:cNvPr>
          <p:cNvSpPr txBox="1"/>
          <p:nvPr/>
        </p:nvSpPr>
        <p:spPr>
          <a:xfrm>
            <a:off x="2975076" y="5293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Tri-Band Receiver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E5DC3-E856-42A4-9B34-BD208B30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/>
          <a:stretch/>
        </p:blipFill>
        <p:spPr>
          <a:xfrm>
            <a:off x="37213" y="755185"/>
            <a:ext cx="8670182" cy="499791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B843CD8-0E0F-41E4-BF87-D8BE45C4A9BA}"/>
              </a:ext>
            </a:extLst>
          </p:cNvPr>
          <p:cNvGrpSpPr/>
          <p:nvPr/>
        </p:nvGrpSpPr>
        <p:grpSpPr>
          <a:xfrm>
            <a:off x="7943850" y="2914650"/>
            <a:ext cx="4172519" cy="3081337"/>
            <a:chOff x="1501977" y="443418"/>
            <a:chExt cx="6051327" cy="449088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CE17CE6-8493-4613-8EEE-7F836EF29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325"/>
            <a:stretch/>
          </p:blipFill>
          <p:spPr>
            <a:xfrm>
              <a:off x="1501977" y="2364741"/>
              <a:ext cx="6051327" cy="2569566"/>
            </a:xfrm>
            <a:prstGeom prst="round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3D1A385-A3AA-406D-9B80-58ADACAB6A7B}"/>
                </a:ext>
              </a:extLst>
            </p:cNvPr>
            <p:cNvGrpSpPr/>
            <p:nvPr/>
          </p:nvGrpSpPr>
          <p:grpSpPr>
            <a:xfrm>
              <a:off x="1501977" y="443418"/>
              <a:ext cx="6051327" cy="1921323"/>
              <a:chOff x="3657599" y="1929318"/>
              <a:chExt cx="6051327" cy="1921323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A4F6643-5481-4D74-8D1E-990494BE1D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2282"/>
              <a:stretch/>
            </p:blipFill>
            <p:spPr>
              <a:xfrm>
                <a:off x="3657599" y="3299961"/>
                <a:ext cx="6051327" cy="550680"/>
              </a:xfrm>
              <a:prstGeom prst="roundRect">
                <a:avLst/>
              </a:prstGeom>
            </p:spPr>
          </p:pic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8D466C-6B00-4DA1-A20F-C0F69318E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48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89FA75B-AC3D-4661-B728-7EB460C57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200" y="1929318"/>
                <a:ext cx="0" cy="2144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26">
                <a:extLst>
                  <a:ext uri="{FF2B5EF4-FFF2-40B4-BE49-F238E27FC236}">
                    <a16:creationId xmlns:a16="http://schemas.microsoft.com/office/drawing/2014/main" id="{F35422F5-0743-47A6-80FC-4B333683432D}"/>
                  </a:ext>
                </a:extLst>
              </p:cNvPr>
              <p:cNvSpPr/>
              <p:nvPr/>
            </p:nvSpPr>
            <p:spPr>
              <a:xfrm>
                <a:off x="7313184" y="1937311"/>
                <a:ext cx="83290" cy="214442"/>
              </a:xfrm>
              <a:prstGeom prst="roundRect">
                <a:avLst/>
              </a:prstGeom>
              <a:solidFill>
                <a:srgbClr val="FFFFFF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1F975C-D684-4D7E-88C3-1E2DABBE37DE}"/>
              </a:ext>
            </a:extLst>
          </p:cNvPr>
          <p:cNvSpPr/>
          <p:nvPr/>
        </p:nvSpPr>
        <p:spPr>
          <a:xfrm>
            <a:off x="163077" y="1555884"/>
            <a:ext cx="2202580" cy="657225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A09F0-8020-4566-8189-B41DBD5E547F}"/>
              </a:ext>
            </a:extLst>
          </p:cNvPr>
          <p:cNvSpPr/>
          <p:nvPr/>
        </p:nvSpPr>
        <p:spPr>
          <a:xfrm>
            <a:off x="173755" y="2514736"/>
            <a:ext cx="2181225" cy="657225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34A132-F956-4E48-8775-2D844D51DAF9}"/>
              </a:ext>
            </a:extLst>
          </p:cNvPr>
          <p:cNvSpPr/>
          <p:nvPr/>
        </p:nvSpPr>
        <p:spPr>
          <a:xfrm>
            <a:off x="2171701" y="4457233"/>
            <a:ext cx="2278780" cy="657225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39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FBF8-5F37-46D6-8413-0157CCF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7D1FD-2680-42EB-A2BC-53065F7A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1"/>
          <a:stretch/>
        </p:blipFill>
        <p:spPr>
          <a:xfrm>
            <a:off x="8365407" y="1265903"/>
            <a:ext cx="2476500" cy="2535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1F6054-E888-4929-A268-D7E3087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09" y="0"/>
            <a:ext cx="1770459" cy="17704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D19665-3EB4-4E71-BA5B-26A3D802276F}"/>
              </a:ext>
            </a:extLst>
          </p:cNvPr>
          <p:cNvCxnSpPr/>
          <p:nvPr/>
        </p:nvCxnSpPr>
        <p:spPr>
          <a:xfrm>
            <a:off x="1501977" y="6238875"/>
            <a:ext cx="92707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4BC019-EF13-4158-A296-97B6867F090F}"/>
              </a:ext>
            </a:extLst>
          </p:cNvPr>
          <p:cNvSpPr txBox="1"/>
          <p:nvPr/>
        </p:nvSpPr>
        <p:spPr>
          <a:xfrm>
            <a:off x="2975076" y="5293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Tri-Band Receiver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E5DC3-E856-42A4-9B34-BD208B30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/>
          <a:stretch/>
        </p:blipFill>
        <p:spPr>
          <a:xfrm>
            <a:off x="37213" y="755185"/>
            <a:ext cx="8670182" cy="4997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34A132-F956-4E48-8775-2D844D51DAF9}"/>
              </a:ext>
            </a:extLst>
          </p:cNvPr>
          <p:cNvSpPr/>
          <p:nvPr/>
        </p:nvSpPr>
        <p:spPr>
          <a:xfrm rot="17315233">
            <a:off x="5551909" y="2734408"/>
            <a:ext cx="1541130" cy="21788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012B0-7637-4C05-9584-2DE45127E1AA}"/>
              </a:ext>
            </a:extLst>
          </p:cNvPr>
          <p:cNvSpPr txBox="1"/>
          <p:nvPr/>
        </p:nvSpPr>
        <p:spPr>
          <a:xfrm>
            <a:off x="8365407" y="383833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OCR A Extended" panose="02010509020102010303" pitchFamily="50" charset="0"/>
              </a:rPr>
              <a:t>Diplexer #1: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98F57-B91F-4D8B-9A14-8C7098BCFF42}"/>
              </a:ext>
            </a:extLst>
          </p:cNvPr>
          <p:cNvSpPr txBox="1"/>
          <p:nvPr/>
        </p:nvSpPr>
        <p:spPr>
          <a:xfrm>
            <a:off x="8707395" y="4154988"/>
            <a:ext cx="348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Reflect 86-115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Transmit 230-345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Room temperature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016FF287-61C3-4501-B26F-BE4143947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479" y="4559900"/>
            <a:ext cx="288964" cy="288964"/>
          </a:xfrm>
          <a:prstGeom prst="rect">
            <a:avLst/>
          </a:prstGeom>
        </p:spPr>
      </p:pic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89D25940-CA08-4EE3-B835-31E9614BB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0920" y="4222822"/>
            <a:ext cx="364083" cy="3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FBF8-5F37-46D6-8413-0157CCF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7D1FD-2680-42EB-A2BC-53065F7A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1"/>
          <a:stretch/>
        </p:blipFill>
        <p:spPr>
          <a:xfrm>
            <a:off x="8365407" y="1265903"/>
            <a:ext cx="2476500" cy="2535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1F6054-E888-4929-A268-D7E3087B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09" y="0"/>
            <a:ext cx="1770459" cy="17704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D19665-3EB4-4E71-BA5B-26A3D802276F}"/>
              </a:ext>
            </a:extLst>
          </p:cNvPr>
          <p:cNvCxnSpPr/>
          <p:nvPr/>
        </p:nvCxnSpPr>
        <p:spPr>
          <a:xfrm>
            <a:off x="1501977" y="6238875"/>
            <a:ext cx="92707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4BC019-EF13-4158-A296-97B6867F090F}"/>
              </a:ext>
            </a:extLst>
          </p:cNvPr>
          <p:cNvSpPr txBox="1"/>
          <p:nvPr/>
        </p:nvSpPr>
        <p:spPr>
          <a:xfrm>
            <a:off x="2975076" y="5293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Tri-Band Receiver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E5DC3-E856-42A4-9B34-BD208B30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/>
          <a:stretch/>
        </p:blipFill>
        <p:spPr>
          <a:xfrm>
            <a:off x="37213" y="755185"/>
            <a:ext cx="8670182" cy="4997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34A132-F956-4E48-8775-2D844D51DAF9}"/>
              </a:ext>
            </a:extLst>
          </p:cNvPr>
          <p:cNvSpPr/>
          <p:nvPr/>
        </p:nvSpPr>
        <p:spPr>
          <a:xfrm rot="17315233">
            <a:off x="5551909" y="2734408"/>
            <a:ext cx="1541130" cy="21788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012B0-7637-4C05-9584-2DE45127E1AA}"/>
              </a:ext>
            </a:extLst>
          </p:cNvPr>
          <p:cNvSpPr txBox="1"/>
          <p:nvPr/>
        </p:nvSpPr>
        <p:spPr>
          <a:xfrm>
            <a:off x="8365407" y="383833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OCR A Extended" panose="02010509020102010303" pitchFamily="50" charset="0"/>
              </a:rPr>
              <a:t>Diplexer #1: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016FF287-61C3-4501-B26F-BE4143947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479" y="4559900"/>
            <a:ext cx="288964" cy="288964"/>
          </a:xfrm>
          <a:prstGeom prst="rect">
            <a:avLst/>
          </a:prstGeom>
        </p:spPr>
      </p:pic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89D25940-CA08-4EE3-B835-31E9614BB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0920" y="4222822"/>
            <a:ext cx="364083" cy="364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0C1FAE-1A5C-4511-A896-27483CDF64E7}"/>
              </a:ext>
            </a:extLst>
          </p:cNvPr>
          <p:cNvSpPr/>
          <p:nvPr/>
        </p:nvSpPr>
        <p:spPr>
          <a:xfrm rot="14652031">
            <a:off x="2167675" y="2704346"/>
            <a:ext cx="1048130" cy="26208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DAEA9-2E6A-449E-BE21-026BDC50812E}"/>
              </a:ext>
            </a:extLst>
          </p:cNvPr>
          <p:cNvSpPr txBox="1"/>
          <p:nvPr/>
        </p:nvSpPr>
        <p:spPr>
          <a:xfrm>
            <a:off x="8365407" y="5017984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OCR A Extended" panose="02010509020102010303" pitchFamily="50" charset="0"/>
              </a:rPr>
              <a:t>Diplexer #2: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452BB-92E5-425F-ADB8-02CE9EAC86DB}"/>
              </a:ext>
            </a:extLst>
          </p:cNvPr>
          <p:cNvSpPr txBox="1"/>
          <p:nvPr/>
        </p:nvSpPr>
        <p:spPr>
          <a:xfrm>
            <a:off x="8707395" y="5334640"/>
            <a:ext cx="348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Reflect 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Transmit 230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Cryogenic operation: 50K</a:t>
            </a:r>
          </a:p>
        </p:txBody>
      </p:sp>
      <p:pic>
        <p:nvPicPr>
          <p:cNvPr id="16" name="Graphic 15" descr="Thermometer with solid fill">
            <a:extLst>
              <a:ext uri="{FF2B5EF4-FFF2-40B4-BE49-F238E27FC236}">
                <a16:creationId xmlns:a16="http://schemas.microsoft.com/office/drawing/2014/main" id="{84975F6B-72D2-4902-B347-2134F56CC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479" y="5739552"/>
            <a:ext cx="288964" cy="288964"/>
          </a:xfrm>
          <a:prstGeom prst="rect">
            <a:avLst/>
          </a:prstGeom>
        </p:spPr>
      </p:pic>
      <p:pic>
        <p:nvPicPr>
          <p:cNvPr id="17" name="Graphic 16" descr="Statistics with solid fill">
            <a:extLst>
              <a:ext uri="{FF2B5EF4-FFF2-40B4-BE49-F238E27FC236}">
                <a16:creationId xmlns:a16="http://schemas.microsoft.com/office/drawing/2014/main" id="{25A34BFD-8F44-429D-9DF4-A4DEFA15C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410920" y="5402474"/>
            <a:ext cx="364083" cy="3640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C7551-B005-4243-B7F1-12BB2275E3CC}"/>
              </a:ext>
            </a:extLst>
          </p:cNvPr>
          <p:cNvSpPr txBox="1"/>
          <p:nvPr/>
        </p:nvSpPr>
        <p:spPr>
          <a:xfrm>
            <a:off x="8366602" y="38470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OCR A Extended" panose="02010509020102010303" pitchFamily="50" charset="0"/>
              </a:rPr>
              <a:t>Diplexer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F558D-9672-498F-AB01-9BB5AD25C282}"/>
              </a:ext>
            </a:extLst>
          </p:cNvPr>
          <p:cNvSpPr txBox="1"/>
          <p:nvPr/>
        </p:nvSpPr>
        <p:spPr>
          <a:xfrm>
            <a:off x="8707395" y="4154988"/>
            <a:ext cx="348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Reflect 86-115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Transmit 230-345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CR A Extended" panose="02010509020102010303" pitchFamily="50" charset="0"/>
              </a:rPr>
              <a:t>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421149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37A87A7D-96D8-40B3-AD5F-C84D2D6A6348}"/>
              </a:ext>
            </a:extLst>
          </p:cNvPr>
          <p:cNvSpPr txBox="1"/>
          <p:nvPr/>
        </p:nvSpPr>
        <p:spPr>
          <a:xfrm>
            <a:off x="290953" y="249419"/>
            <a:ext cx="765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Our Diplexer: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6CDDC15-AE76-41C5-B9E1-5D3444367E1D}"/>
              </a:ext>
            </a:extLst>
          </p:cNvPr>
          <p:cNvSpPr/>
          <p:nvPr/>
        </p:nvSpPr>
        <p:spPr>
          <a:xfrm rot="5400000">
            <a:off x="3304360" y="3804375"/>
            <a:ext cx="3406781" cy="914400"/>
          </a:xfrm>
          <a:prstGeom prst="can">
            <a:avLst>
              <a:gd name="adj" fmla="val 50000"/>
            </a:avLst>
          </a:prstGeom>
          <a:solidFill>
            <a:srgbClr val="54699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127FEE19-0807-496A-9A5B-932FFA9C406E}"/>
              </a:ext>
            </a:extLst>
          </p:cNvPr>
          <p:cNvSpPr/>
          <p:nvPr/>
        </p:nvSpPr>
        <p:spPr>
          <a:xfrm rot="5400000">
            <a:off x="3783774" y="3773141"/>
            <a:ext cx="3406781" cy="976869"/>
          </a:xfrm>
          <a:prstGeom prst="can">
            <a:avLst>
              <a:gd name="adj" fmla="val 50000"/>
            </a:avLst>
          </a:prstGeom>
          <a:solidFill>
            <a:srgbClr val="29347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4C3DA164-07A7-4589-80F4-FA7A89BDC9A7}"/>
              </a:ext>
            </a:extLst>
          </p:cNvPr>
          <p:cNvSpPr/>
          <p:nvPr/>
        </p:nvSpPr>
        <p:spPr>
          <a:xfrm rot="5400000">
            <a:off x="4157932" y="3888385"/>
            <a:ext cx="3406781" cy="743086"/>
          </a:xfrm>
          <a:prstGeom prst="can">
            <a:avLst>
              <a:gd name="adj" fmla="val 38947"/>
            </a:avLst>
          </a:prstGeom>
          <a:solidFill>
            <a:srgbClr val="5E275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0B04E08F-0E9A-4326-802A-6B814E895471}"/>
              </a:ext>
            </a:extLst>
          </p:cNvPr>
          <p:cNvSpPr/>
          <p:nvPr/>
        </p:nvSpPr>
        <p:spPr>
          <a:xfrm rot="5400000">
            <a:off x="4610900" y="3821829"/>
            <a:ext cx="3406781" cy="876196"/>
          </a:xfrm>
          <a:prstGeom prst="can">
            <a:avLst>
              <a:gd name="adj" fmla="val 50000"/>
            </a:avLst>
          </a:prstGeom>
          <a:solidFill>
            <a:srgbClr val="8D063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35BDEB-7B0A-49DD-8FDC-009E739F0D2B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1808721" y="4252886"/>
            <a:ext cx="2741830" cy="8690"/>
          </a:xfrm>
          <a:prstGeom prst="line">
            <a:avLst/>
          </a:prstGeom>
          <a:ln w="25400">
            <a:solidFill>
              <a:schemeClr val="bg1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9C3606-EAE0-45E8-AC06-3CF225E51D0B}"/>
              </a:ext>
            </a:extLst>
          </p:cNvPr>
          <p:cNvCxnSpPr>
            <a:cxnSpLocks/>
          </p:cNvCxnSpPr>
          <p:nvPr/>
        </p:nvCxnSpPr>
        <p:spPr>
          <a:xfrm>
            <a:off x="3226214" y="3338974"/>
            <a:ext cx="524236" cy="36340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27C552-90CF-4764-905A-C036EE67AFB9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2607656" y="2909440"/>
            <a:ext cx="1942895" cy="13521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14BBFA-A75D-412B-9639-52874D362CF4}"/>
                  </a:ext>
                </a:extLst>
              </p:cNvPr>
              <p:cNvSpPr txBox="1"/>
              <p:nvPr/>
            </p:nvSpPr>
            <p:spPr>
              <a:xfrm>
                <a:off x="3612619" y="3825331"/>
                <a:ext cx="2819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14BBFA-A75D-412B-9639-52874D362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619" y="3825331"/>
                <a:ext cx="281937" cy="276999"/>
              </a:xfrm>
              <a:prstGeom prst="rect">
                <a:avLst/>
              </a:prstGeom>
              <a:blipFill>
                <a:blip r:embed="rId2"/>
                <a:stretch>
                  <a:fillRect l="-21739" r="-6522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26">
            <a:extLst>
              <a:ext uri="{FF2B5EF4-FFF2-40B4-BE49-F238E27FC236}">
                <a16:creationId xmlns:a16="http://schemas.microsoft.com/office/drawing/2014/main" id="{59E11626-3C1E-4FD7-A45C-9FBA1C589EC9}"/>
              </a:ext>
            </a:extLst>
          </p:cNvPr>
          <p:cNvSpPr/>
          <p:nvPr/>
        </p:nvSpPr>
        <p:spPr>
          <a:xfrm rot="16200000">
            <a:off x="3842246" y="3804375"/>
            <a:ext cx="914400" cy="914400"/>
          </a:xfrm>
          <a:prstGeom prst="arc">
            <a:avLst>
              <a:gd name="adj1" fmla="val 16200000"/>
              <a:gd name="adj2" fmla="val 19261651"/>
            </a:avLst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8A0E2C7-B13C-49B7-8960-6F659C5562DA}"/>
              </a:ext>
            </a:extLst>
          </p:cNvPr>
          <p:cNvSpPr/>
          <p:nvPr/>
        </p:nvSpPr>
        <p:spPr>
          <a:xfrm rot="5669277">
            <a:off x="6214967" y="3770285"/>
            <a:ext cx="914400" cy="914400"/>
          </a:xfrm>
          <a:prstGeom prst="arc">
            <a:avLst>
              <a:gd name="adj1" fmla="val 16200000"/>
              <a:gd name="adj2" fmla="val 18502508"/>
            </a:avLst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46FE63-18FA-4EB9-810F-62078F470784}"/>
                  </a:ext>
                </a:extLst>
              </p:cNvPr>
              <p:cNvSpPr txBox="1"/>
              <p:nvPr/>
            </p:nvSpPr>
            <p:spPr>
              <a:xfrm>
                <a:off x="5068981" y="5590753"/>
                <a:ext cx="147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46FE63-18FA-4EB9-810F-62078F470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981" y="5590753"/>
                <a:ext cx="147654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B59A968-93F1-4993-9809-ECE0214C0305}"/>
                  </a:ext>
                </a:extLst>
              </p:cNvPr>
              <p:cNvSpPr txBox="1"/>
              <p:nvPr/>
            </p:nvSpPr>
            <p:spPr>
              <a:xfrm>
                <a:off x="4203119" y="5585872"/>
                <a:ext cx="147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B59A968-93F1-4993-9809-ECE0214C0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119" y="5585872"/>
                <a:ext cx="147654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FACEC0-6733-425F-9E9D-154FDD4DC2DF}"/>
                  </a:ext>
                </a:extLst>
              </p:cNvPr>
              <p:cNvSpPr txBox="1"/>
              <p:nvPr/>
            </p:nvSpPr>
            <p:spPr>
              <a:xfrm>
                <a:off x="5834345" y="5597218"/>
                <a:ext cx="8345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FACEC0-6733-425F-9E9D-154FDD4DC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345" y="5597218"/>
                <a:ext cx="83453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D56DD7-938D-45CF-AC3B-5927E855FC4F}"/>
              </a:ext>
            </a:extLst>
          </p:cNvPr>
          <p:cNvCxnSpPr>
            <a:cxnSpLocks/>
          </p:cNvCxnSpPr>
          <p:nvPr/>
        </p:nvCxnSpPr>
        <p:spPr>
          <a:xfrm>
            <a:off x="6593317" y="4239643"/>
            <a:ext cx="2743200" cy="0"/>
          </a:xfrm>
          <a:prstGeom prst="line">
            <a:avLst/>
          </a:prstGeom>
          <a:ln w="25400">
            <a:solidFill>
              <a:schemeClr val="bg1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C9FD8C-04EB-4343-8C5B-860ADDEBEF14}"/>
                  </a:ext>
                </a:extLst>
              </p:cNvPr>
              <p:cNvSpPr txBox="1"/>
              <p:nvPr/>
            </p:nvSpPr>
            <p:spPr>
              <a:xfrm>
                <a:off x="5072324" y="5584224"/>
                <a:ext cx="582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2…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C9FD8C-04EB-4343-8C5B-860ADDE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324" y="5584224"/>
                <a:ext cx="5826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2B1604-D6DB-41B2-AB64-23BCDF27B0EB}"/>
                  </a:ext>
                </a:extLst>
              </p:cNvPr>
              <p:cNvSpPr txBox="1"/>
              <p:nvPr/>
            </p:nvSpPr>
            <p:spPr>
              <a:xfrm>
                <a:off x="3520499" y="5613711"/>
                <a:ext cx="134795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2B1604-D6DB-41B2-AB64-23BCDF27B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499" y="5613711"/>
                <a:ext cx="13479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F529FC-EBAC-405B-A12A-5D1A9C4B98DD}"/>
                  </a:ext>
                </a:extLst>
              </p:cNvPr>
              <p:cNvSpPr txBox="1"/>
              <p:nvPr/>
            </p:nvSpPr>
            <p:spPr>
              <a:xfrm>
                <a:off x="6442354" y="5613711"/>
                <a:ext cx="147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F529FC-EBAC-405B-A12A-5D1A9C4B9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54" y="5613711"/>
                <a:ext cx="14765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89542-D1A6-4D63-8165-7C8B9C90D856}"/>
                  </a:ext>
                </a:extLst>
              </p:cNvPr>
              <p:cNvSpPr txBox="1"/>
              <p:nvPr/>
            </p:nvSpPr>
            <p:spPr>
              <a:xfrm>
                <a:off x="7106563" y="4306793"/>
                <a:ext cx="2819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89542-D1A6-4D63-8165-7C8B9C90D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563" y="4306793"/>
                <a:ext cx="281937" cy="276999"/>
              </a:xfrm>
              <a:prstGeom prst="rect">
                <a:avLst/>
              </a:prstGeom>
              <a:blipFill>
                <a:blip r:embed="rId9"/>
                <a:stretch>
                  <a:fillRect l="-21739" r="-6522" b="-15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740B3B8-C715-4194-A63B-0A0A9D275B77}"/>
              </a:ext>
            </a:extLst>
          </p:cNvPr>
          <p:cNvSpPr txBox="1"/>
          <p:nvPr/>
        </p:nvSpPr>
        <p:spPr>
          <a:xfrm rot="2077406">
            <a:off x="2709964" y="3397991"/>
            <a:ext cx="21661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Incoming Beam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FEC810-EC4F-4155-B783-690D13AA9018}"/>
              </a:ext>
            </a:extLst>
          </p:cNvPr>
          <p:cNvCxnSpPr>
            <a:cxnSpLocks/>
          </p:cNvCxnSpPr>
          <p:nvPr/>
        </p:nvCxnSpPr>
        <p:spPr>
          <a:xfrm>
            <a:off x="6587040" y="4238617"/>
            <a:ext cx="1942895" cy="13521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D55C63-3E65-42BD-9619-BFCA281F34D6}"/>
              </a:ext>
            </a:extLst>
          </p:cNvPr>
          <p:cNvCxnSpPr>
            <a:cxnSpLocks/>
          </p:cNvCxnSpPr>
          <p:nvPr/>
        </p:nvCxnSpPr>
        <p:spPr>
          <a:xfrm>
            <a:off x="6937076" y="4481715"/>
            <a:ext cx="524236" cy="36340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AFA436-DA3A-4F71-8595-2335EE8A944F}"/>
                  </a:ext>
                </a:extLst>
              </p:cNvPr>
              <p:cNvSpPr txBox="1"/>
              <p:nvPr/>
            </p:nvSpPr>
            <p:spPr>
              <a:xfrm>
                <a:off x="4868454" y="2277953"/>
                <a:ext cx="28796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AFA436-DA3A-4F71-8595-2335EE8A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454" y="2277953"/>
                <a:ext cx="287964" cy="276999"/>
              </a:xfrm>
              <a:prstGeom prst="rect">
                <a:avLst/>
              </a:prstGeom>
              <a:blipFill>
                <a:blip r:embed="rId10"/>
                <a:stretch>
                  <a:fillRect l="-21277" r="-6383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8F1E77-593C-419C-B666-10FC38963317}"/>
              </a:ext>
            </a:extLst>
          </p:cNvPr>
          <p:cNvCxnSpPr>
            <a:cxnSpLocks/>
          </p:cNvCxnSpPr>
          <p:nvPr/>
        </p:nvCxnSpPr>
        <p:spPr>
          <a:xfrm>
            <a:off x="4791045" y="2429514"/>
            <a:ext cx="897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3276A-4062-4903-B08C-C9448BC8ED62}"/>
              </a:ext>
            </a:extLst>
          </p:cNvPr>
          <p:cNvCxnSpPr>
            <a:cxnSpLocks/>
          </p:cNvCxnSpPr>
          <p:nvPr/>
        </p:nvCxnSpPr>
        <p:spPr>
          <a:xfrm>
            <a:off x="5119731" y="2437182"/>
            <a:ext cx="91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DA217C-66FA-470D-9B41-DC4D83E36162}"/>
              </a:ext>
            </a:extLst>
          </p:cNvPr>
          <p:cNvCxnSpPr>
            <a:cxnSpLocks/>
          </p:cNvCxnSpPr>
          <p:nvPr/>
        </p:nvCxnSpPr>
        <p:spPr>
          <a:xfrm flipH="1" flipV="1">
            <a:off x="4786362" y="2359225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8F75-F09A-42FB-BAEC-CC207F57FE68}"/>
              </a:ext>
            </a:extLst>
          </p:cNvPr>
          <p:cNvCxnSpPr>
            <a:cxnSpLocks/>
          </p:cNvCxnSpPr>
          <p:nvPr/>
        </p:nvCxnSpPr>
        <p:spPr>
          <a:xfrm flipH="1" flipV="1">
            <a:off x="5211171" y="2359225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F4CC54-DDF5-4A9C-B75B-19BED95D386B}"/>
                  </a:ext>
                </a:extLst>
              </p:cNvPr>
              <p:cNvSpPr txBox="1"/>
              <p:nvPr/>
            </p:nvSpPr>
            <p:spPr>
              <a:xfrm>
                <a:off x="5291735" y="2287005"/>
                <a:ext cx="28796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F4CC54-DDF5-4A9C-B75B-19BED95D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735" y="2287005"/>
                <a:ext cx="287964" cy="276999"/>
              </a:xfrm>
              <a:prstGeom prst="rect">
                <a:avLst/>
              </a:prstGeom>
              <a:blipFill>
                <a:blip r:embed="rId11"/>
                <a:stretch>
                  <a:fillRect l="-21277" r="-8511" b="-15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565BDC-053D-414A-B9AE-E5339D749D59}"/>
              </a:ext>
            </a:extLst>
          </p:cNvPr>
          <p:cNvCxnSpPr>
            <a:cxnSpLocks/>
          </p:cNvCxnSpPr>
          <p:nvPr/>
        </p:nvCxnSpPr>
        <p:spPr>
          <a:xfrm>
            <a:off x="5214326" y="2438566"/>
            <a:ext cx="897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DCCA25-8445-4695-92C0-E55AF4BE21DC}"/>
              </a:ext>
            </a:extLst>
          </p:cNvPr>
          <p:cNvCxnSpPr>
            <a:cxnSpLocks/>
          </p:cNvCxnSpPr>
          <p:nvPr/>
        </p:nvCxnSpPr>
        <p:spPr>
          <a:xfrm>
            <a:off x="5543012" y="2446234"/>
            <a:ext cx="91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B4323B-4397-40B8-BCDF-76521990C2D9}"/>
              </a:ext>
            </a:extLst>
          </p:cNvPr>
          <p:cNvCxnSpPr>
            <a:cxnSpLocks/>
          </p:cNvCxnSpPr>
          <p:nvPr/>
        </p:nvCxnSpPr>
        <p:spPr>
          <a:xfrm flipH="1" flipV="1">
            <a:off x="5209643" y="2368277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F28CD36-DA0D-47FD-A394-533C43F1FC00}"/>
              </a:ext>
            </a:extLst>
          </p:cNvPr>
          <p:cNvCxnSpPr>
            <a:cxnSpLocks/>
          </p:cNvCxnSpPr>
          <p:nvPr/>
        </p:nvCxnSpPr>
        <p:spPr>
          <a:xfrm flipH="1" flipV="1">
            <a:off x="5634452" y="2368277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9D23C0-7E10-4C02-B2B4-AB783F7B39D9}"/>
                  </a:ext>
                </a:extLst>
              </p:cNvPr>
              <p:cNvSpPr txBox="1"/>
              <p:nvPr/>
            </p:nvSpPr>
            <p:spPr>
              <a:xfrm>
                <a:off x="5715016" y="2298682"/>
                <a:ext cx="2605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9D23C0-7E10-4C02-B2B4-AB783F7B3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6" y="2298682"/>
                <a:ext cx="260584" cy="276999"/>
              </a:xfrm>
              <a:prstGeom prst="rect">
                <a:avLst/>
              </a:prstGeom>
              <a:blipFill>
                <a:blip r:embed="rId12"/>
                <a:stretch>
                  <a:fillRect l="-23810" r="-9524" b="-17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B59D1E9-21D3-4FCD-9BA9-44FFABDE88C5}"/>
              </a:ext>
            </a:extLst>
          </p:cNvPr>
          <p:cNvCxnSpPr>
            <a:cxnSpLocks/>
          </p:cNvCxnSpPr>
          <p:nvPr/>
        </p:nvCxnSpPr>
        <p:spPr>
          <a:xfrm>
            <a:off x="5637607" y="2450243"/>
            <a:ext cx="897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B9008B-4CE7-4324-8A30-E0EC7D44AEB2}"/>
              </a:ext>
            </a:extLst>
          </p:cNvPr>
          <p:cNvCxnSpPr>
            <a:cxnSpLocks/>
          </p:cNvCxnSpPr>
          <p:nvPr/>
        </p:nvCxnSpPr>
        <p:spPr>
          <a:xfrm>
            <a:off x="5966293" y="2457911"/>
            <a:ext cx="91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12B13C0-BAFF-4839-A988-09C4F3B97723}"/>
              </a:ext>
            </a:extLst>
          </p:cNvPr>
          <p:cNvCxnSpPr>
            <a:cxnSpLocks/>
          </p:cNvCxnSpPr>
          <p:nvPr/>
        </p:nvCxnSpPr>
        <p:spPr>
          <a:xfrm flipH="1" flipV="1">
            <a:off x="5632924" y="2379954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61B9E0-3811-4189-99EC-B37D8D244165}"/>
              </a:ext>
            </a:extLst>
          </p:cNvPr>
          <p:cNvCxnSpPr>
            <a:cxnSpLocks/>
          </p:cNvCxnSpPr>
          <p:nvPr/>
        </p:nvCxnSpPr>
        <p:spPr>
          <a:xfrm flipH="1" flipV="1">
            <a:off x="6057733" y="2379954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614DAD-A19D-4767-9476-2F189735C596}"/>
                  </a:ext>
                </a:extLst>
              </p:cNvPr>
              <p:cNvSpPr txBox="1"/>
              <p:nvPr/>
            </p:nvSpPr>
            <p:spPr>
              <a:xfrm>
                <a:off x="6114303" y="2307734"/>
                <a:ext cx="32605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614DAD-A19D-4767-9476-2F189735C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303" y="2307734"/>
                <a:ext cx="326051" cy="276999"/>
              </a:xfrm>
              <a:prstGeom prst="rect">
                <a:avLst/>
              </a:prstGeom>
              <a:blipFill>
                <a:blip r:embed="rId13"/>
                <a:stretch>
                  <a:fillRect l="-16981" r="-943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1847339-C3BB-463E-AA59-75E5BA87B5B8}"/>
              </a:ext>
            </a:extLst>
          </p:cNvPr>
          <p:cNvCxnSpPr>
            <a:cxnSpLocks/>
          </p:cNvCxnSpPr>
          <p:nvPr/>
        </p:nvCxnSpPr>
        <p:spPr>
          <a:xfrm>
            <a:off x="6062295" y="2459295"/>
            <a:ext cx="897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9DA3FC6-82DB-4F5B-9005-26563D6CA98F}"/>
              </a:ext>
            </a:extLst>
          </p:cNvPr>
          <p:cNvCxnSpPr>
            <a:cxnSpLocks/>
          </p:cNvCxnSpPr>
          <p:nvPr/>
        </p:nvCxnSpPr>
        <p:spPr>
          <a:xfrm>
            <a:off x="6424849" y="2466963"/>
            <a:ext cx="91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8E7F6E-6ACB-4D08-A5E9-4A8B73517C5C}"/>
              </a:ext>
            </a:extLst>
          </p:cNvPr>
          <p:cNvCxnSpPr>
            <a:cxnSpLocks/>
          </p:cNvCxnSpPr>
          <p:nvPr/>
        </p:nvCxnSpPr>
        <p:spPr>
          <a:xfrm flipH="1" flipV="1">
            <a:off x="6057612" y="2389006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9AB7561-7A08-4B40-8407-D5E2C79963CF}"/>
              </a:ext>
            </a:extLst>
          </p:cNvPr>
          <p:cNvCxnSpPr>
            <a:cxnSpLocks/>
          </p:cNvCxnSpPr>
          <p:nvPr/>
        </p:nvCxnSpPr>
        <p:spPr>
          <a:xfrm flipH="1" flipV="1">
            <a:off x="6516289" y="2389006"/>
            <a:ext cx="0" cy="148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F96961-366C-4EA3-9504-8DA906E59D7F}"/>
              </a:ext>
            </a:extLst>
          </p:cNvPr>
          <p:cNvGrpSpPr/>
          <p:nvPr/>
        </p:nvGrpSpPr>
        <p:grpSpPr>
          <a:xfrm flipH="1">
            <a:off x="2773003" y="4252886"/>
            <a:ext cx="1772370" cy="1360825"/>
            <a:chOff x="2357163" y="4381565"/>
            <a:chExt cx="1942895" cy="1352136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676DB0A-06BE-4749-8AA0-9683567BF5AE}"/>
                </a:ext>
              </a:extLst>
            </p:cNvPr>
            <p:cNvCxnSpPr>
              <a:cxnSpLocks/>
            </p:cNvCxnSpPr>
            <p:nvPr/>
          </p:nvCxnSpPr>
          <p:spPr>
            <a:xfrm>
              <a:off x="2975721" y="4811099"/>
              <a:ext cx="524236" cy="3634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5D8436D-A89F-49FE-8E27-9AA333A99C15}"/>
                </a:ext>
              </a:extLst>
            </p:cNvPr>
            <p:cNvCxnSpPr>
              <a:cxnSpLocks/>
            </p:cNvCxnSpPr>
            <p:nvPr/>
          </p:nvCxnSpPr>
          <p:spPr>
            <a:xfrm>
              <a:off x="2357163" y="4381565"/>
              <a:ext cx="1942895" cy="135213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88D70FA-051E-4A7F-B25F-D9FC86389721}"/>
              </a:ext>
            </a:extLst>
          </p:cNvPr>
          <p:cNvSpPr txBox="1"/>
          <p:nvPr/>
        </p:nvSpPr>
        <p:spPr>
          <a:xfrm rot="19302691">
            <a:off x="2944984" y="4638431"/>
            <a:ext cx="14041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Reflected Beam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3EDD04A-199E-45CC-9F0E-A22CE4E890B1}"/>
              </a:ext>
            </a:extLst>
          </p:cNvPr>
          <p:cNvSpPr txBox="1"/>
          <p:nvPr/>
        </p:nvSpPr>
        <p:spPr>
          <a:xfrm rot="2095022">
            <a:off x="6565279" y="4953324"/>
            <a:ext cx="21661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Transmitted Beam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2040AFD-1CB3-4392-B96F-5425EA7EC2D1}"/>
              </a:ext>
            </a:extLst>
          </p:cNvPr>
          <p:cNvSpPr txBox="1"/>
          <p:nvPr/>
        </p:nvSpPr>
        <p:spPr>
          <a:xfrm>
            <a:off x="2410889" y="5608964"/>
            <a:ext cx="731520" cy="36576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Rx-A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C21A2F-E188-45E8-8E33-A0D9C60941B5}"/>
              </a:ext>
            </a:extLst>
          </p:cNvPr>
          <p:cNvSpPr txBox="1"/>
          <p:nvPr/>
        </p:nvSpPr>
        <p:spPr>
          <a:xfrm>
            <a:off x="8160266" y="5597218"/>
            <a:ext cx="731520" cy="36933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Rx-B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BA54D7-BC55-4F9B-97EB-FB964B0A803C}"/>
              </a:ext>
            </a:extLst>
          </p:cNvPr>
          <p:cNvSpPr txBox="1"/>
          <p:nvPr/>
        </p:nvSpPr>
        <p:spPr>
          <a:xfrm>
            <a:off x="1808721" y="2749648"/>
            <a:ext cx="1129192" cy="38152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Telescope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71435DB-2920-42D7-9E91-FBD87B22DD52}"/>
                  </a:ext>
                </a:extLst>
              </p:cNvPr>
              <p:cNvSpPr txBox="1"/>
              <p:nvPr/>
            </p:nvSpPr>
            <p:spPr>
              <a:xfrm>
                <a:off x="6948916" y="2906520"/>
                <a:ext cx="352225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angle of incidence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refractive</m:t>
                      </m:r>
                      <m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index</m:t>
                      </m:r>
                    </m:oMath>
                  </m:oMathPara>
                </a14:m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thickness of dielectric layer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71435DB-2920-42D7-9E91-FBD87B22D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16" y="2906520"/>
                <a:ext cx="3522259" cy="738664"/>
              </a:xfrm>
              <a:prstGeom prst="rect">
                <a:avLst/>
              </a:prstGeom>
              <a:blipFill>
                <a:blip r:embed="rId14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56EF0897-AAF9-4BF0-8A88-3A6EB7059A55}"/>
              </a:ext>
            </a:extLst>
          </p:cNvPr>
          <p:cNvSpPr txBox="1"/>
          <p:nvPr/>
        </p:nvSpPr>
        <p:spPr>
          <a:xfrm>
            <a:off x="3659188" y="310973"/>
            <a:ext cx="765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Stack of dielectric materials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E81189-E43C-442B-AEA5-B0D406076E98}"/>
              </a:ext>
            </a:extLst>
          </p:cNvPr>
          <p:cNvSpPr txBox="1"/>
          <p:nvPr/>
        </p:nvSpPr>
        <p:spPr>
          <a:xfrm>
            <a:off x="1273450" y="26568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Diplexer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DFE8F7B5-A86C-4C04-B32E-B4B4428B1949}"/>
              </a:ext>
            </a:extLst>
          </p:cNvPr>
          <p:cNvSpPr/>
          <p:nvPr/>
        </p:nvSpPr>
        <p:spPr>
          <a:xfrm rot="5400000">
            <a:off x="5519182" y="1257170"/>
            <a:ext cx="257710" cy="1752611"/>
          </a:xfrm>
          <a:prstGeom prst="leftBracke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CB2838-0E22-4A2E-8C8C-18BC90393831}"/>
              </a:ext>
            </a:extLst>
          </p:cNvPr>
          <p:cNvCxnSpPr>
            <a:stCxn id="2" idx="1"/>
          </p:cNvCxnSpPr>
          <p:nvPr/>
        </p:nvCxnSpPr>
        <p:spPr>
          <a:xfrm flipV="1">
            <a:off x="5648037" y="1821071"/>
            <a:ext cx="0" cy="1835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9D56074-7139-4263-9E13-ED0B3F058FCF}"/>
              </a:ext>
            </a:extLst>
          </p:cNvPr>
          <p:cNvSpPr txBox="1"/>
          <p:nvPr/>
        </p:nvSpPr>
        <p:spPr>
          <a:xfrm>
            <a:off x="5054743" y="15136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Diplexer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7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37A87A7D-96D8-40B3-AD5F-C84D2D6A6348}"/>
              </a:ext>
            </a:extLst>
          </p:cNvPr>
          <p:cNvSpPr txBox="1"/>
          <p:nvPr/>
        </p:nvSpPr>
        <p:spPr>
          <a:xfrm>
            <a:off x="290953" y="249419"/>
            <a:ext cx="765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Diplexer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89331-09EA-44E3-8EDB-A012C876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27" y="3181059"/>
            <a:ext cx="5844043" cy="3298017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47976094-11E5-409E-BC11-3404E355A6B2}"/>
              </a:ext>
            </a:extLst>
          </p:cNvPr>
          <p:cNvSpPr txBox="1"/>
          <p:nvPr/>
        </p:nvSpPr>
        <p:spPr>
          <a:xfrm>
            <a:off x="1258845" y="834194"/>
            <a:ext cx="678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Reflect 86-115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Transmit 230-345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Room temperature operation</a:t>
            </a:r>
          </a:p>
        </p:txBody>
      </p:sp>
      <p:pic>
        <p:nvPicPr>
          <p:cNvPr id="221" name="Graphic 220" descr="Thermometer with solid fill">
            <a:extLst>
              <a:ext uri="{FF2B5EF4-FFF2-40B4-BE49-F238E27FC236}">
                <a16:creationId xmlns:a16="http://schemas.microsoft.com/office/drawing/2014/main" id="{BB537EE0-414E-42DC-B82A-CFA66B67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827" y="1328083"/>
            <a:ext cx="416144" cy="416144"/>
          </a:xfrm>
          <a:prstGeom prst="rect">
            <a:avLst/>
          </a:prstGeom>
        </p:spPr>
      </p:pic>
      <p:pic>
        <p:nvPicPr>
          <p:cNvPr id="222" name="Graphic 221" descr="Statistics with solid fill">
            <a:extLst>
              <a:ext uri="{FF2B5EF4-FFF2-40B4-BE49-F238E27FC236}">
                <a16:creationId xmlns:a16="http://schemas.microsoft.com/office/drawing/2014/main" id="{483FC75B-2B76-4310-BD33-E37E6A726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955" y="834194"/>
            <a:ext cx="493889" cy="493889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290953" y="27181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Diplexer #1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4" name="Left Bracket 223">
            <a:extLst>
              <a:ext uri="{FF2B5EF4-FFF2-40B4-BE49-F238E27FC236}">
                <a16:creationId xmlns:a16="http://schemas.microsoft.com/office/drawing/2014/main" id="{4F869E50-6C77-4356-95F1-707672601D3A}"/>
              </a:ext>
            </a:extLst>
          </p:cNvPr>
          <p:cNvSpPr/>
          <p:nvPr/>
        </p:nvSpPr>
        <p:spPr>
          <a:xfrm rot="5400000">
            <a:off x="3655256" y="117302"/>
            <a:ext cx="216802" cy="5768426"/>
          </a:xfrm>
          <a:prstGeom prst="leftBracke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57C5ABF-119F-40AC-9049-B06DAE03F9AC}"/>
              </a:ext>
            </a:extLst>
          </p:cNvPr>
          <p:cNvCxnSpPr>
            <a:cxnSpLocks/>
          </p:cNvCxnSpPr>
          <p:nvPr/>
        </p:nvCxnSpPr>
        <p:spPr>
          <a:xfrm flipV="1">
            <a:off x="3698555" y="2524125"/>
            <a:ext cx="0" cy="3689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576D0386-CEC8-4774-9F41-ACB5B26CA988}"/>
              </a:ext>
            </a:extLst>
          </p:cNvPr>
          <p:cNvSpPr txBox="1"/>
          <p:nvPr/>
        </p:nvSpPr>
        <p:spPr>
          <a:xfrm>
            <a:off x="650555" y="211146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CR A Extended" panose="02010509020102010303" pitchFamily="50" charset="0"/>
              </a:rPr>
              <a:t>25 layers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OCR A Extended" panose="02010509020102010303" pitchFamily="50" charset="0"/>
              </a:rPr>
              <a:t>2.5mm thick stack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erson holding a round object&#10;&#10;Description automatically generated">
            <a:extLst>
              <a:ext uri="{FF2B5EF4-FFF2-40B4-BE49-F238E27FC236}">
                <a16:creationId xmlns:a16="http://schemas.microsoft.com/office/drawing/2014/main" id="{10413D70-7510-42DA-B4A8-13B447C2AD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023" y="232999"/>
            <a:ext cx="2431024" cy="2425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BCBAC8-A10D-4635-9B52-868D3D661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464" y="2843855"/>
            <a:ext cx="4189143" cy="37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928305-5D33-40E3-93F6-6FE366F9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2363676"/>
            <a:ext cx="4410076" cy="451337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7A87A7D-96D8-40B3-AD5F-C84D2D6A6348}"/>
              </a:ext>
            </a:extLst>
          </p:cNvPr>
          <p:cNvSpPr txBox="1"/>
          <p:nvPr/>
        </p:nvSpPr>
        <p:spPr>
          <a:xfrm>
            <a:off x="290953" y="249419"/>
            <a:ext cx="765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Diplexer</a:t>
            </a:r>
          </a:p>
        </p:txBody>
      </p:sp>
      <p:pic>
        <p:nvPicPr>
          <p:cNvPr id="221" name="Graphic 220" descr="Thermometer with solid fill">
            <a:extLst>
              <a:ext uri="{FF2B5EF4-FFF2-40B4-BE49-F238E27FC236}">
                <a16:creationId xmlns:a16="http://schemas.microsoft.com/office/drawing/2014/main" id="{BB537EE0-414E-42DC-B82A-CFA66B67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827" y="1328083"/>
            <a:ext cx="416144" cy="416144"/>
          </a:xfrm>
          <a:prstGeom prst="rect">
            <a:avLst/>
          </a:prstGeom>
        </p:spPr>
      </p:pic>
      <p:pic>
        <p:nvPicPr>
          <p:cNvPr id="222" name="Graphic 221" descr="Statistics with solid fill">
            <a:extLst>
              <a:ext uri="{FF2B5EF4-FFF2-40B4-BE49-F238E27FC236}">
                <a16:creationId xmlns:a16="http://schemas.microsoft.com/office/drawing/2014/main" id="{483FC75B-2B76-4310-BD33-E37E6A726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4955" y="834194"/>
            <a:ext cx="493889" cy="493889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290953" y="27181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Diplexer #2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4" name="Left Bracket 223">
            <a:extLst>
              <a:ext uri="{FF2B5EF4-FFF2-40B4-BE49-F238E27FC236}">
                <a16:creationId xmlns:a16="http://schemas.microsoft.com/office/drawing/2014/main" id="{4F869E50-6C77-4356-95F1-707672601D3A}"/>
              </a:ext>
            </a:extLst>
          </p:cNvPr>
          <p:cNvSpPr/>
          <p:nvPr/>
        </p:nvSpPr>
        <p:spPr>
          <a:xfrm rot="5400000">
            <a:off x="3506594" y="791982"/>
            <a:ext cx="425831" cy="3609968"/>
          </a:xfrm>
          <a:prstGeom prst="leftBracke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57C5ABF-119F-40AC-9049-B06DAE03F9AC}"/>
              </a:ext>
            </a:extLst>
          </p:cNvPr>
          <p:cNvCxnSpPr>
            <a:cxnSpLocks/>
          </p:cNvCxnSpPr>
          <p:nvPr/>
        </p:nvCxnSpPr>
        <p:spPr>
          <a:xfrm flipV="1">
            <a:off x="3689030" y="2015059"/>
            <a:ext cx="0" cy="3689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576D0386-CEC8-4774-9F41-ACB5B26CA988}"/>
              </a:ext>
            </a:extLst>
          </p:cNvPr>
          <p:cNvSpPr txBox="1"/>
          <p:nvPr/>
        </p:nvSpPr>
        <p:spPr>
          <a:xfrm>
            <a:off x="641030" y="16024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OCR A Extended" panose="02010509020102010303" pitchFamily="50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OCR A Extended" panose="02010509020102010303" pitchFamily="50" charset="0"/>
              </a:rPr>
              <a:t>3.34mm thick stack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3B7FD4D0-C2EB-4D53-B097-5282DA8B9BBA}"/>
              </a:ext>
            </a:extLst>
          </p:cNvPr>
          <p:cNvSpPr txBox="1"/>
          <p:nvPr/>
        </p:nvSpPr>
        <p:spPr>
          <a:xfrm>
            <a:off x="1189008" y="843719"/>
            <a:ext cx="32115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Reflect 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Transmit 230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CR A Extended" panose="02010509020102010303" pitchFamily="50" charset="0"/>
              </a:rPr>
              <a:t>Cryogenic operation</a:t>
            </a:r>
            <a:r>
              <a:rPr lang="en-US" sz="1400" dirty="0">
                <a:latin typeface="OCR A Extended" panose="02010509020102010303" pitchFamily="50" charset="0"/>
              </a:rPr>
              <a:t>: 50K</a:t>
            </a:r>
          </a:p>
        </p:txBody>
      </p:sp>
      <p:pic>
        <p:nvPicPr>
          <p:cNvPr id="229" name="Picture 228">
            <a:extLst>
              <a:ext uri="{FF2B5EF4-FFF2-40B4-BE49-F238E27FC236}">
                <a16:creationId xmlns:a16="http://schemas.microsoft.com/office/drawing/2014/main" id="{6417FC96-2B9C-4F15-8323-5039FB500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72" b="95660" l="5895" r="89738">
                        <a14:foregroundMark x1="6550" y1="7233" x2="16157" y2="85895"/>
                        <a14:foregroundMark x1="16157" y1="85895" x2="84061" y2="78662"/>
                        <a14:foregroundMark x1="84061" y1="78662" x2="81441" y2="32731"/>
                        <a14:foregroundMark x1="81441" y1="32731" x2="84716" y2="22242"/>
                        <a14:foregroundMark x1="84716" y1="22242" x2="59170" y2="13382"/>
                        <a14:foregroundMark x1="59170" y1="13382" x2="13537" y2="9222"/>
                        <a14:foregroundMark x1="13537" y1="9222" x2="6769" y2="7233"/>
                        <a14:foregroundMark x1="6550" y1="94937" x2="19214" y2="91863"/>
                        <a14:foregroundMark x1="19214" y1="91863" x2="21397" y2="90778"/>
                        <a14:foregroundMark x1="5895" y1="95660" x2="13755" y2="9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458" y="1536155"/>
            <a:ext cx="4311063" cy="5205279"/>
          </a:xfrm>
          <a:prstGeom prst="rect">
            <a:avLst/>
          </a:prstGeom>
        </p:spPr>
      </p:pic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3B6B702F-8F32-4AF2-90A4-CDBC4528D717}"/>
              </a:ext>
            </a:extLst>
          </p:cNvPr>
          <p:cNvCxnSpPr>
            <a:cxnSpLocks/>
          </p:cNvCxnSpPr>
          <p:nvPr/>
        </p:nvCxnSpPr>
        <p:spPr>
          <a:xfrm flipV="1">
            <a:off x="5620804" y="4486275"/>
            <a:ext cx="3408896" cy="1179186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991DF15-BA30-4525-B75E-07A9E5340602}"/>
              </a:ext>
            </a:extLst>
          </p:cNvPr>
          <p:cNvSpPr/>
          <p:nvPr/>
        </p:nvSpPr>
        <p:spPr>
          <a:xfrm>
            <a:off x="1752600" y="3524250"/>
            <a:ext cx="3857626" cy="2932999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18A188-7F90-44AE-EA42-149E1AA25725}"/>
              </a:ext>
            </a:extLst>
          </p:cNvPr>
          <p:cNvSpPr txBox="1"/>
          <p:nvPr/>
        </p:nvSpPr>
        <p:spPr>
          <a:xfrm>
            <a:off x="2816352" y="367241"/>
            <a:ext cx="638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Some Basic Facts About SIS Detector/Mixer</a:t>
            </a:r>
          </a:p>
        </p:txBody>
      </p:sp>
      <p:pic>
        <p:nvPicPr>
          <p:cNvPr id="6" name="圖片 2">
            <a:extLst>
              <a:ext uri="{FF2B5EF4-FFF2-40B4-BE49-F238E27FC236}">
                <a16:creationId xmlns:a16="http://schemas.microsoft.com/office/drawing/2014/main" id="{882257EF-FD8F-90F4-9EDD-774D47AD3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20156" r="328" b="31856"/>
          <a:stretch/>
        </p:blipFill>
        <p:spPr>
          <a:xfrm>
            <a:off x="7668182" y="3853328"/>
            <a:ext cx="4068000" cy="1800000"/>
          </a:xfrm>
          <a:prstGeom prst="rect">
            <a:avLst/>
          </a:prstGeom>
        </p:spPr>
      </p:pic>
      <p:pic>
        <p:nvPicPr>
          <p:cNvPr id="7" name="圖片 1">
            <a:extLst>
              <a:ext uri="{FF2B5EF4-FFF2-40B4-BE49-F238E27FC236}">
                <a16:creationId xmlns:a16="http://schemas.microsoft.com/office/drawing/2014/main" id="{D792227D-2D3A-C137-220D-91DC8D6D9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0" b="22911"/>
          <a:stretch/>
        </p:blipFill>
        <p:spPr>
          <a:xfrm>
            <a:off x="7661952" y="5202326"/>
            <a:ext cx="2601042" cy="1148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367CBD-E5E1-BCD7-7775-FEEF4F142A08}"/>
                  </a:ext>
                </a:extLst>
              </p:cNvPr>
              <p:cNvSpPr txBox="1"/>
              <p:nvPr/>
            </p:nvSpPr>
            <p:spPr>
              <a:xfrm>
                <a:off x="8081325" y="3853328"/>
                <a:ext cx="2969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wSMA 3-junction mixer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𝑐𝑒𝑛𝑡𝑒𝑟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=320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GHz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367CBD-E5E1-BCD7-7775-FEEF4F142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325" y="3853328"/>
                <a:ext cx="2969080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BBEA911-3486-384C-40E9-FDCDBF99EE11}"/>
              </a:ext>
            </a:extLst>
          </p:cNvPr>
          <p:cNvGrpSpPr/>
          <p:nvPr/>
        </p:nvGrpSpPr>
        <p:grpSpPr>
          <a:xfrm>
            <a:off x="7864021" y="707876"/>
            <a:ext cx="3872161" cy="2781338"/>
            <a:chOff x="658198" y="875861"/>
            <a:chExt cx="4163398" cy="29721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9FDE3F-99D6-B942-4BDD-325A54B6423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518" y="875861"/>
              <a:ext cx="2902132" cy="2232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50A4ED-CCF9-9430-E4B9-A4E147D5EE95}"/>
                </a:ext>
              </a:extLst>
            </p:cNvPr>
            <p:cNvSpPr txBox="1"/>
            <p:nvPr/>
          </p:nvSpPr>
          <p:spPr>
            <a:xfrm>
              <a:off x="1839268" y="3201685"/>
              <a:ext cx="2468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Cross-section view of 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Nb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/Al-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AlOx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/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Nb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junction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4743F9-8779-A239-819A-D7280D326E39}"/>
                    </a:ext>
                  </a:extLst>
                </p:cNvPr>
                <p:cNvSpPr txBox="1"/>
                <p:nvPr/>
              </p:nvSpPr>
              <p:spPr>
                <a:xfrm>
                  <a:off x="3793284" y="2539108"/>
                  <a:ext cx="1028312" cy="5591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&gt;2</m:t>
                        </m:r>
                        <m:sSub>
                          <m:sSub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b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~150 nm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4743F9-8779-A239-819A-D7280D326E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3284" y="2539108"/>
                  <a:ext cx="1028312" cy="559116"/>
                </a:xfrm>
                <a:prstGeom prst="rect">
                  <a:avLst/>
                </a:prstGeom>
                <a:blipFill>
                  <a:blip r:embed="rId6"/>
                  <a:stretch>
                    <a:fillRect l="-1299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92DB2-59B0-1BDF-CCA8-932B4BD34844}"/>
                </a:ext>
              </a:extLst>
            </p:cNvPr>
            <p:cNvSpPr txBox="1"/>
            <p:nvPr/>
          </p:nvSpPr>
          <p:spPr>
            <a:xfrm>
              <a:off x="658198" y="1438283"/>
              <a:ext cx="957943" cy="55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TypicallySiO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73AFE00-F2EA-2624-E703-6D548FE828F7}"/>
                </a:ext>
              </a:extLst>
            </p:cNvPr>
            <p:cNvCxnSpPr>
              <a:cxnSpLocks/>
            </p:cNvCxnSpPr>
            <p:nvPr/>
          </p:nvCxnSpPr>
          <p:spPr>
            <a:xfrm>
              <a:off x="1469571" y="1883646"/>
              <a:ext cx="224946" cy="3370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8BEF2D-6839-3237-0953-691B78C6BDE3}"/>
                  </a:ext>
                </a:extLst>
              </p:cNvPr>
              <p:cNvSpPr txBox="1"/>
              <p:nvPr/>
            </p:nvSpPr>
            <p:spPr>
              <a:xfrm>
                <a:off x="10351008" y="5776718"/>
                <a:ext cx="13851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1.4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8BEF2D-6839-3237-0953-691B78C6B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008" y="5776718"/>
                <a:ext cx="1385174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CA7117-959C-F21A-24D9-397669A461A9}"/>
                  </a:ext>
                </a:extLst>
              </p:cNvPr>
              <p:cNvSpPr txBox="1"/>
              <p:nvPr/>
            </p:nvSpPr>
            <p:spPr>
              <a:xfrm>
                <a:off x="792480" y="1088557"/>
                <a:ext cx="6242304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SIS=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Superconductor-Insulator-Superconductor Junction.</a:t>
                </a: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Most popular low noise heterodyne detector for 85 -1000 GHz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Quantum noise limited. Sensitivity: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(24 K at 250 GHz)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Lowest noise operation: Double-side-band (DSB) mode.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Operation at 4 K or below. Only slight advantage at lower temperature.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Requires magnetic field to operate. Below 250 GHz, use of permanent magnet is OK.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May need to be shielded from strong external B-field.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Very mature technology.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CA7117-959C-F21A-24D9-397669A46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1088557"/>
                <a:ext cx="6242304" cy="4801314"/>
              </a:xfrm>
              <a:prstGeom prst="rect">
                <a:avLst/>
              </a:prstGeom>
              <a:blipFill>
                <a:blip r:embed="rId8"/>
                <a:stretch>
                  <a:fillRect l="-586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3FB1D1-52BE-5361-5E53-143E89CC15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15" y="5961384"/>
            <a:ext cx="2857226" cy="663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7F735-369E-FEA2-1A2D-49D8F69E6D99}"/>
              </a:ext>
            </a:extLst>
          </p:cNvPr>
          <p:cNvSpPr txBox="1"/>
          <p:nvPr/>
        </p:nvSpPr>
        <p:spPr>
          <a:xfrm>
            <a:off x="4491142" y="6062394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7378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Performance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89A585-BEF2-4767-B3DB-C1D67D3D9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7"/>
          <a:stretch/>
        </p:blipFill>
        <p:spPr>
          <a:xfrm>
            <a:off x="1646675" y="1393192"/>
            <a:ext cx="8587320" cy="5464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637ABB-6288-48FB-9F77-F1649AA5AC06}"/>
              </a:ext>
            </a:extLst>
          </p:cNvPr>
          <p:cNvSpPr txBox="1"/>
          <p:nvPr/>
        </p:nvSpPr>
        <p:spPr>
          <a:xfrm>
            <a:off x="247650" y="646492"/>
            <a:ext cx="1194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CR A Extended" panose="02010509020102010303" pitchFamily="50" charset="0"/>
              </a:rPr>
              <a:t>Quasi-Optical Vector Network Analyzer (QO-VNA)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BD0476-51F5-4F66-9BE3-5B7020646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2" b="95660" l="5895" r="89738">
                        <a14:foregroundMark x1="6550" y1="7233" x2="16157" y2="85895"/>
                        <a14:foregroundMark x1="16157" y1="85895" x2="84061" y2="78662"/>
                        <a14:foregroundMark x1="84061" y1="78662" x2="81441" y2="32731"/>
                        <a14:foregroundMark x1="81441" y1="32731" x2="84716" y2="22242"/>
                        <a14:foregroundMark x1="84716" y1="22242" x2="59170" y2="13382"/>
                        <a14:foregroundMark x1="59170" y1="13382" x2="13537" y2="9222"/>
                        <a14:foregroundMark x1="13537" y1="9222" x2="6769" y2="7233"/>
                        <a14:foregroundMark x1="6550" y1="94937" x2="19214" y2="91863"/>
                        <a14:foregroundMark x1="19214" y1="91863" x2="21397" y2="90778"/>
                        <a14:foregroundMark x1="5895" y1="95660" x2="13755" y2="9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98790">
            <a:off x="5198332" y="3855388"/>
            <a:ext cx="2430024" cy="29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8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Performance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89A585-BEF2-4767-B3DB-C1D67D3D9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7"/>
          <a:stretch/>
        </p:blipFill>
        <p:spPr>
          <a:xfrm>
            <a:off x="8263698" y="173992"/>
            <a:ext cx="3827672" cy="24358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A43702-F548-4139-BD3E-2DF67E056C69}"/>
              </a:ext>
            </a:extLst>
          </p:cNvPr>
          <p:cNvSpPr txBox="1"/>
          <p:nvPr/>
        </p:nvSpPr>
        <p:spPr>
          <a:xfrm>
            <a:off x="247650" y="646492"/>
            <a:ext cx="1194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CR A Extended" panose="02010509020102010303" pitchFamily="50" charset="0"/>
              </a:rPr>
              <a:t>Quasi-Optical Vector Network Analyzer (QO-VNA)</a:t>
            </a:r>
            <a:endParaRPr lang="en-US" sz="2400" dirty="0"/>
          </a:p>
        </p:txBody>
      </p:sp>
      <p:pic>
        <p:nvPicPr>
          <p:cNvPr id="6" name="Picture 5" descr="A graph of a transmission line&#10;&#10;Description automatically generated">
            <a:extLst>
              <a:ext uri="{FF2B5EF4-FFF2-40B4-BE49-F238E27FC236}">
                <a16:creationId xmlns:a16="http://schemas.microsoft.com/office/drawing/2014/main" id="{50736C95-02B3-4BBC-9CF1-468839BB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61" y="1408234"/>
            <a:ext cx="6018736" cy="2645471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03A0187-7E70-44A3-ACF8-AF5C92285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61" y="4053705"/>
            <a:ext cx="5927891" cy="2804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91EC7B-CF4D-4513-A6E7-D66BA7513145}"/>
              </a:ext>
            </a:extLst>
          </p:cNvPr>
          <p:cNvSpPr txBox="1"/>
          <p:nvPr/>
        </p:nvSpPr>
        <p:spPr>
          <a:xfrm>
            <a:off x="7889826" y="4182254"/>
            <a:ext cx="678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Reflect 86-115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Transmit 230-345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Room temperature operation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B181C-7C7C-4BD5-B94B-5382EDFD7730}"/>
              </a:ext>
            </a:extLst>
          </p:cNvPr>
          <p:cNvSpPr txBox="1"/>
          <p:nvPr/>
        </p:nvSpPr>
        <p:spPr>
          <a:xfrm>
            <a:off x="8231953" y="36633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Diplexer #1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344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Performance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89A585-BEF2-4767-B3DB-C1D67D3D9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7"/>
          <a:stretch/>
        </p:blipFill>
        <p:spPr>
          <a:xfrm>
            <a:off x="8263698" y="173992"/>
            <a:ext cx="3827672" cy="24358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A43702-F548-4139-BD3E-2DF67E056C69}"/>
              </a:ext>
            </a:extLst>
          </p:cNvPr>
          <p:cNvSpPr txBox="1"/>
          <p:nvPr/>
        </p:nvSpPr>
        <p:spPr>
          <a:xfrm>
            <a:off x="247650" y="646492"/>
            <a:ext cx="1194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CR A Extended" panose="02010509020102010303" pitchFamily="50" charset="0"/>
              </a:rPr>
              <a:t>Quasi-Optical Vector Network Analyzer (QO-VNA)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AA566E-9BD8-4DAB-8C7C-EF161566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8" y="1326496"/>
            <a:ext cx="8058150" cy="5191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BB65B2-5AF3-45BD-A4FA-C286A9D2DE28}"/>
              </a:ext>
            </a:extLst>
          </p:cNvPr>
          <p:cNvSpPr txBox="1"/>
          <p:nvPr/>
        </p:nvSpPr>
        <p:spPr>
          <a:xfrm>
            <a:off x="8163068" y="4146395"/>
            <a:ext cx="678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Reflect 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Transmit 230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CR A Extended" panose="02010509020102010303" pitchFamily="50" charset="0"/>
              </a:rPr>
              <a:t>Cryogenic operation: 50K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160D2-BF51-495B-BCA4-3C935B45CA3F}"/>
              </a:ext>
            </a:extLst>
          </p:cNvPr>
          <p:cNvSpPr txBox="1"/>
          <p:nvPr/>
        </p:nvSpPr>
        <p:spPr>
          <a:xfrm>
            <a:off x="8231953" y="36633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Diplexer #2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3858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Performance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CB66D-B0E4-4773-8743-5FE45309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56" y="1483460"/>
            <a:ext cx="5149769" cy="45968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4355099-C9BA-4C58-9BF5-978ADA93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052" y="1933576"/>
            <a:ext cx="4592708" cy="3444532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5DEDC8-D7D7-40A3-A848-54DBEADA8B57}"/>
              </a:ext>
            </a:extLst>
          </p:cNvPr>
          <p:cNvSpPr/>
          <p:nvPr/>
        </p:nvSpPr>
        <p:spPr>
          <a:xfrm>
            <a:off x="1225296" y="1380744"/>
            <a:ext cx="5221224" cy="426110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81CEB-E72F-40AC-93F2-5CFF8E6BB04E}"/>
              </a:ext>
            </a:extLst>
          </p:cNvPr>
          <p:cNvSpPr txBox="1"/>
          <p:nvPr/>
        </p:nvSpPr>
        <p:spPr>
          <a:xfrm>
            <a:off x="247650" y="646492"/>
            <a:ext cx="1194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CR A Extended" panose="02010509020102010303" pitchFamily="50" charset="0"/>
              </a:rPr>
              <a:t>Y-Factor Measurements: Loss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4988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Performance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43702-F548-4139-BD3E-2DF67E056C69}"/>
              </a:ext>
            </a:extLst>
          </p:cNvPr>
          <p:cNvSpPr txBox="1"/>
          <p:nvPr/>
        </p:nvSpPr>
        <p:spPr>
          <a:xfrm>
            <a:off x="247650" y="646492"/>
            <a:ext cx="1194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CR A Extended" panose="02010509020102010303" pitchFamily="50" charset="0"/>
              </a:rPr>
              <a:t>Y-Factor Measurements: Loss</a:t>
            </a:r>
            <a:endParaRPr lang="en-US" sz="2400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A613E944-4470-4A77-812D-E3CB50066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86426"/>
              </p:ext>
            </p:extLst>
          </p:nvPr>
        </p:nvGraphicFramePr>
        <p:xfrm>
          <a:off x="1390568" y="1933576"/>
          <a:ext cx="4572000" cy="1584960"/>
        </p:xfrm>
        <a:graphic>
          <a:graphicData uri="http://schemas.openxmlformats.org/drawingml/2006/table">
            <a:tbl>
              <a:tblPr firstRow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42774829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533025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33274941"/>
                    </a:ext>
                  </a:extLst>
                </a:gridCol>
              </a:tblGrid>
              <a:tr h="248543">
                <a:tc>
                  <a:txBody>
                    <a:bodyPr/>
                    <a:lstStyle/>
                    <a:p>
                      <a:r>
                        <a:rPr lang="en-US" sz="1600" b="1" dirty="0"/>
                        <a:t>Frequency </a:t>
                      </a:r>
                    </a:p>
                    <a:p>
                      <a:r>
                        <a:rPr lang="en-US" sz="1600" b="1" dirty="0"/>
                        <a:t>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Measured Loss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20677"/>
                  </a:ext>
                </a:extLst>
              </a:tr>
              <a:tr h="248543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Vertical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36317"/>
                  </a:ext>
                </a:extLst>
              </a:tr>
              <a:tr h="248543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150773"/>
                  </a:ext>
                </a:extLst>
              </a:tr>
              <a:tr h="248543">
                <a:tc>
                  <a:txBody>
                    <a:bodyPr/>
                    <a:lstStyle/>
                    <a:p>
                      <a:r>
                        <a:rPr lang="en-US" sz="1600" dirty="0"/>
                        <a:t>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Hpol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54452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521733-AA4A-49E4-910F-C5B1BA6B3D4C}"/>
              </a:ext>
            </a:extLst>
          </p:cNvPr>
          <p:cNvSpPr txBox="1"/>
          <p:nvPr/>
        </p:nvSpPr>
        <p:spPr>
          <a:xfrm>
            <a:off x="885211" y="116987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Diplexer #1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3A9DD-0CB5-44ED-A610-8C6444907F2E}"/>
              </a:ext>
            </a:extLst>
          </p:cNvPr>
          <p:cNvSpPr txBox="1"/>
          <p:nvPr/>
        </p:nvSpPr>
        <p:spPr>
          <a:xfrm>
            <a:off x="3725004" y="1287084"/>
            <a:ext cx="6780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CR A Extended" panose="02010509020102010303" pitchFamily="50" charset="0"/>
              </a:rPr>
              <a:t>Reflect 86-115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CR A Extended" panose="02010509020102010303" pitchFamily="50" charset="0"/>
              </a:rPr>
              <a:t>Transmit 230-345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4CEF8-83FA-45AB-B7B3-D6AC4F9CF97A}"/>
              </a:ext>
            </a:extLst>
          </p:cNvPr>
          <p:cNvSpPr txBox="1"/>
          <p:nvPr/>
        </p:nvSpPr>
        <p:spPr>
          <a:xfrm>
            <a:off x="885211" y="37950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OCR A Extended" panose="02010509020102010303" pitchFamily="50" charset="0"/>
              </a:rPr>
              <a:t>Diplexer #2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A0822-908E-4B41-98A2-16DACE1F6892}"/>
              </a:ext>
            </a:extLst>
          </p:cNvPr>
          <p:cNvSpPr txBox="1"/>
          <p:nvPr/>
        </p:nvSpPr>
        <p:spPr>
          <a:xfrm>
            <a:off x="3725004" y="3912217"/>
            <a:ext cx="6780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CR A Extended" panose="02010509020102010303" pitchFamily="50" charset="0"/>
              </a:rPr>
              <a:t>Reflect 345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CR A Extended" panose="02010509020102010303" pitchFamily="50" charset="0"/>
              </a:rPr>
              <a:t>Transmit 230 GHz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A7A762A8-C3DC-4E4A-B215-85362B4D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581157"/>
              </p:ext>
            </p:extLst>
          </p:nvPr>
        </p:nvGraphicFramePr>
        <p:xfrm>
          <a:off x="1386696" y="4460314"/>
          <a:ext cx="4575872" cy="2255520"/>
        </p:xfrm>
        <a:graphic>
          <a:graphicData uri="http://schemas.openxmlformats.org/drawingml/2006/table">
            <a:tbl>
              <a:tblPr firstRow="1" bandRow="1"/>
              <a:tblGrid>
                <a:gridCol w="1101152">
                  <a:extLst>
                    <a:ext uri="{9D8B030D-6E8A-4147-A177-3AD203B41FA5}">
                      <a16:colId xmlns:a16="http://schemas.microsoft.com/office/drawing/2014/main" val="42774829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533025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33274941"/>
                    </a:ext>
                  </a:extLst>
                </a:gridCol>
              </a:tblGrid>
              <a:tr h="248543">
                <a:tc>
                  <a:txBody>
                    <a:bodyPr/>
                    <a:lstStyle/>
                    <a:p>
                      <a:r>
                        <a:rPr lang="en-US" sz="1600" b="1" dirty="0"/>
                        <a:t>Frequency </a:t>
                      </a:r>
                    </a:p>
                    <a:p>
                      <a:r>
                        <a:rPr lang="en-US" sz="1600" b="1" dirty="0"/>
                        <a:t>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Measured Loss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20677"/>
                  </a:ext>
                </a:extLst>
              </a:tr>
              <a:tr h="248543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36317"/>
                  </a:ext>
                </a:extLst>
              </a:tr>
              <a:tr h="248543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150773"/>
                  </a:ext>
                </a:extLst>
              </a:tr>
              <a:tr h="248543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35621"/>
                  </a:ext>
                </a:extLst>
              </a:tr>
              <a:tr h="248543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3014"/>
                  </a:ext>
                </a:extLst>
              </a:tr>
              <a:tr h="248543">
                <a:tc>
                  <a:txBody>
                    <a:bodyPr/>
                    <a:lstStyle/>
                    <a:p>
                      <a:r>
                        <a:rPr lang="en-US" sz="1600" dirty="0"/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544522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39F5428-6682-4389-B408-2CA894C4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052" y="1933576"/>
            <a:ext cx="4592708" cy="34445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3942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Next Steps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68E7A6C-0B9B-4A51-A5C4-60F0543E180E}"/>
              </a:ext>
            </a:extLst>
          </p:cNvPr>
          <p:cNvGraphicFramePr/>
          <p:nvPr/>
        </p:nvGraphicFramePr>
        <p:xfrm>
          <a:off x="684505" y="2783048"/>
          <a:ext cx="2363495" cy="173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B93144A-777C-4D61-9F82-48878ABF1F82}"/>
              </a:ext>
            </a:extLst>
          </p:cNvPr>
          <p:cNvSpPr txBox="1"/>
          <p:nvPr/>
        </p:nvSpPr>
        <p:spPr>
          <a:xfrm>
            <a:off x="8602697" y="3429000"/>
            <a:ext cx="29079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03046"/>
                </a:solidFill>
              </a:rPr>
              <a:t>Selector wheel positions: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Open port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Plane Mirror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Wire Grid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Diplexer (upcoming!)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31924C-F687-46C3-BD8B-14D69F594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 t="41462" r="6615" b="21630"/>
          <a:stretch/>
        </p:blipFill>
        <p:spPr>
          <a:xfrm rot="5400000">
            <a:off x="792418" y="3181610"/>
            <a:ext cx="4511164" cy="267652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7CC25B-8784-4108-BE3E-1E9C66A23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7582" y="2779394"/>
            <a:ext cx="4566925" cy="3425195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D26C76-CEB8-475A-AAAC-7A9FC703C059}"/>
              </a:ext>
            </a:extLst>
          </p:cNvPr>
          <p:cNvCxnSpPr>
            <a:cxnSpLocks/>
          </p:cNvCxnSpPr>
          <p:nvPr/>
        </p:nvCxnSpPr>
        <p:spPr>
          <a:xfrm>
            <a:off x="3743325" y="4183052"/>
            <a:ext cx="2828925" cy="0"/>
          </a:xfrm>
          <a:prstGeom prst="straightConnector1">
            <a:avLst/>
          </a:prstGeom>
          <a:ln w="28575">
            <a:solidFill>
              <a:srgbClr val="FFC000">
                <a:alpha val="50196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D610D3-AB35-4920-AC54-CD4A078A5EC4}"/>
              </a:ext>
            </a:extLst>
          </p:cNvPr>
          <p:cNvSpPr txBox="1"/>
          <p:nvPr/>
        </p:nvSpPr>
        <p:spPr>
          <a:xfrm>
            <a:off x="768877" y="813702"/>
            <a:ext cx="10966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Installation of diplexer #2 into test cryostat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2D527C-0ECD-48F4-A333-BA8BCC5F0F29}"/>
              </a:ext>
            </a:extLst>
          </p:cNvPr>
          <p:cNvSpPr txBox="1"/>
          <p:nvPr/>
        </p:nvSpPr>
        <p:spPr>
          <a:xfrm>
            <a:off x="1172992" y="1234117"/>
            <a:ext cx="9586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OCR A Extended" panose="02010509020102010303" pitchFamily="50" charset="0"/>
              </a:rPr>
              <a:t>Validation of performance and robustness at cryogenic temperatures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2" descr="Submillimeter Array - Wikipedia">
            <a:extLst>
              <a:ext uri="{FF2B5EF4-FFF2-40B4-BE49-F238E27FC236}">
                <a16:creationId xmlns:a16="http://schemas.microsoft.com/office/drawing/2014/main" id="{3F0EF399-0B1B-41D9-AA2A-7E7FDDB5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2" y="201937"/>
            <a:ext cx="1635613" cy="16299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84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Next Steps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68E7A6C-0B9B-4A51-A5C4-60F0543E180E}"/>
              </a:ext>
            </a:extLst>
          </p:cNvPr>
          <p:cNvGraphicFramePr/>
          <p:nvPr/>
        </p:nvGraphicFramePr>
        <p:xfrm>
          <a:off x="684505" y="2783048"/>
          <a:ext cx="2363495" cy="173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2" descr="Submillimeter Array - Wikipedia">
            <a:extLst>
              <a:ext uri="{FF2B5EF4-FFF2-40B4-BE49-F238E27FC236}">
                <a16:creationId xmlns:a16="http://schemas.microsoft.com/office/drawing/2014/main" id="{98BFBB05-2D6E-4464-8DE8-75188580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2" y="201937"/>
            <a:ext cx="1635613" cy="16299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D610D3-AB35-4920-AC54-CD4A078A5EC4}"/>
              </a:ext>
            </a:extLst>
          </p:cNvPr>
          <p:cNvSpPr txBox="1"/>
          <p:nvPr/>
        </p:nvSpPr>
        <p:spPr>
          <a:xfrm>
            <a:off x="768877" y="813702"/>
            <a:ext cx="10966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Installation of diplexer #2 into test cryostat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2D527C-0ECD-48F4-A333-BA8BCC5F0F29}"/>
              </a:ext>
            </a:extLst>
          </p:cNvPr>
          <p:cNvSpPr txBox="1"/>
          <p:nvPr/>
        </p:nvSpPr>
        <p:spPr>
          <a:xfrm>
            <a:off x="1172992" y="1234117"/>
            <a:ext cx="9586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OCR A Extended" panose="02010509020102010303" pitchFamily="50" charset="0"/>
              </a:rPr>
              <a:t>Validation of performance and robustness at cryogenic temperatures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5EE88-9958-4C7B-BB93-7547F53ED3B6}"/>
              </a:ext>
            </a:extLst>
          </p:cNvPr>
          <p:cNvSpPr txBox="1"/>
          <p:nvPr/>
        </p:nvSpPr>
        <p:spPr>
          <a:xfrm>
            <a:off x="707976" y="1544426"/>
            <a:ext cx="9990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Installation of diplexer #2 into all wSMA cryostats in Hawaii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238B7-BE91-49E6-965D-55C8B04FC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00" y="2252325"/>
            <a:ext cx="10108715" cy="46732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444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Next Steps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D610D3-AB35-4920-AC54-CD4A078A5EC4}"/>
              </a:ext>
            </a:extLst>
          </p:cNvPr>
          <p:cNvSpPr txBox="1"/>
          <p:nvPr/>
        </p:nvSpPr>
        <p:spPr>
          <a:xfrm>
            <a:off x="768876" y="676280"/>
            <a:ext cx="10966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Preliminary diplexer data modeling technique </a:t>
            </a:r>
          </a:p>
          <a:p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	(Donovan Flagg, summer 2025 ngEHT Intern)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 graph of data and data&#10;&#10;AI-generated content may be incorrect.">
            <a:extLst>
              <a:ext uri="{FF2B5EF4-FFF2-40B4-BE49-F238E27FC236}">
                <a16:creationId xmlns:a16="http://schemas.microsoft.com/office/drawing/2014/main" id="{CBCA8A63-4229-4E1F-B0A6-A3CCD698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7" y="1968500"/>
            <a:ext cx="5538216" cy="46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9474D8-AF46-4172-ACA4-27E0EA16EF68}"/>
              </a:ext>
            </a:extLst>
          </p:cNvPr>
          <p:cNvSpPr txBox="1"/>
          <p:nvPr/>
        </p:nvSpPr>
        <p:spPr>
          <a:xfrm>
            <a:off x="768877" y="1652711"/>
            <a:ext cx="10966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QO-VNA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CC97E-0C8B-4A7F-8C2A-979B7A63C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17" y="2184981"/>
            <a:ext cx="5596613" cy="4182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5F505-65F5-4F29-8E28-6C92A985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050" y="85465"/>
            <a:ext cx="2970080" cy="6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60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22">
            <a:extLst>
              <a:ext uri="{FF2B5EF4-FFF2-40B4-BE49-F238E27FC236}">
                <a16:creationId xmlns:a16="http://schemas.microsoft.com/office/drawing/2014/main" id="{C88B01B9-B08F-409C-AAD0-B215DDFF28A1}"/>
              </a:ext>
            </a:extLst>
          </p:cNvPr>
          <p:cNvSpPr txBox="1"/>
          <p:nvPr/>
        </p:nvSpPr>
        <p:spPr>
          <a:xfrm>
            <a:off x="4277252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Next Steps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D610D3-AB35-4920-AC54-CD4A078A5EC4}"/>
              </a:ext>
            </a:extLst>
          </p:cNvPr>
          <p:cNvSpPr txBox="1"/>
          <p:nvPr/>
        </p:nvSpPr>
        <p:spPr>
          <a:xfrm>
            <a:off x="768876" y="676280"/>
            <a:ext cx="10966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Preliminary diplexer data modeling technique </a:t>
            </a:r>
          </a:p>
          <a:p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	(Donovan Flagg, summer 2025 ngEHT Intern)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EB0CB-E066-473E-9F5D-45F0F4622246}"/>
              </a:ext>
            </a:extLst>
          </p:cNvPr>
          <p:cNvSpPr txBox="1"/>
          <p:nvPr/>
        </p:nvSpPr>
        <p:spPr>
          <a:xfrm>
            <a:off x="768876" y="1859340"/>
            <a:ext cx="10966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bg1"/>
                </a:solidFill>
                <a:latin typeface="OCR A Extended" panose="02010509020102010303" pitchFamily="50" charset="0"/>
              </a:rPr>
              <a:t>Design</a:t>
            </a: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 dielectric multilayer stacks by specifying a target transmission response and solving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required refractive indices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layer thicknesses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CR A Extended" panose="02010509020102010303" pitchFamily="50" charset="0"/>
              </a:rPr>
              <a:t>number of layers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2" descr="A graph of data and data&#10;&#10;AI-generated content may be incorrect.">
            <a:extLst>
              <a:ext uri="{FF2B5EF4-FFF2-40B4-BE49-F238E27FC236}">
                <a16:creationId xmlns:a16="http://schemas.microsoft.com/office/drawing/2014/main" id="{37BE6AB3-4317-4DA2-905B-2FC1823A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1" y="3973432"/>
            <a:ext cx="3143269" cy="26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B1053A-B763-4F7C-A822-9C58A3C8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73433"/>
            <a:ext cx="3589902" cy="268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33912-3D52-4C54-86FD-FC1C6E4F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050" y="85465"/>
            <a:ext cx="2970080" cy="6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28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E0D061-4C71-48E2-BFC8-268B60357C27}"/>
              </a:ext>
            </a:extLst>
          </p:cNvPr>
          <p:cNvSpPr txBox="1"/>
          <p:nvPr/>
        </p:nvSpPr>
        <p:spPr>
          <a:xfrm>
            <a:off x="1668623" y="6387131"/>
            <a:ext cx="885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keara.carter@cfa.harvard.edu</a:t>
            </a: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354823F7-F8DC-4527-BBD9-227E3F2D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826" y="5124296"/>
            <a:ext cx="859491" cy="859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461EF-3D36-48A6-8AF8-DFE212E5686F}"/>
              </a:ext>
            </a:extLst>
          </p:cNvPr>
          <p:cNvSpPr txBox="1"/>
          <p:nvPr/>
        </p:nvSpPr>
        <p:spPr>
          <a:xfrm>
            <a:off x="1569197" y="6017799"/>
            <a:ext cx="885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etong@cfa.harvard.edu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BDCD7-0ACE-456B-9DBC-60F27E0B0119}"/>
              </a:ext>
            </a:extLst>
          </p:cNvPr>
          <p:cNvSpPr txBox="1"/>
          <p:nvPr/>
        </p:nvSpPr>
        <p:spPr>
          <a:xfrm>
            <a:off x="1407333" y="1741621"/>
            <a:ext cx="937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Thank you for your time!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860F6129-CD38-4802-8373-3C8A81D879E1}"/>
              </a:ext>
            </a:extLst>
          </p:cNvPr>
          <p:cNvSpPr txBox="1">
            <a:spLocks/>
          </p:cNvSpPr>
          <p:nvPr/>
        </p:nvSpPr>
        <p:spPr>
          <a:xfrm>
            <a:off x="2058603" y="3163392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</a:rPr>
              <a:t>BREAD Collaboration Workshop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0347E7C7-B0C7-4129-812D-583BE957A62B}"/>
              </a:ext>
            </a:extLst>
          </p:cNvPr>
          <p:cNvSpPr txBox="1">
            <a:spLocks/>
          </p:cNvSpPr>
          <p:nvPr/>
        </p:nvSpPr>
        <p:spPr>
          <a:xfrm>
            <a:off x="2058603" y="3585841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OCR A Extended" panose="02010509020102010303" pitchFamily="50" charset="0"/>
              </a:rPr>
              <a:t>Edward Tong &amp; Keara Carter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F481116B-1279-427E-95C1-906CA559AC47}"/>
              </a:ext>
            </a:extLst>
          </p:cNvPr>
          <p:cNvSpPr txBox="1">
            <a:spLocks/>
          </p:cNvSpPr>
          <p:nvPr/>
        </p:nvSpPr>
        <p:spPr>
          <a:xfrm>
            <a:off x="2058603" y="3959178"/>
            <a:ext cx="7875941" cy="79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</a:rPr>
              <a:t>January 14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</a:rPr>
              <a:t>th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OCR A Extended" panose="02010509020102010303" pitchFamily="50" charset="0"/>
              </a:rPr>
              <a:t>,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D3CB9D-35E0-4EFF-B7E4-F67D4357F742}"/>
              </a:ext>
            </a:extLst>
          </p:cNvPr>
          <p:cNvCxnSpPr>
            <a:cxnSpLocks/>
          </p:cNvCxnSpPr>
          <p:nvPr/>
        </p:nvCxnSpPr>
        <p:spPr>
          <a:xfrm>
            <a:off x="4142232" y="3585841"/>
            <a:ext cx="3657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513CFB-CFE4-44D7-BD0C-3414250DD121}"/>
              </a:ext>
            </a:extLst>
          </p:cNvPr>
          <p:cNvCxnSpPr>
            <a:cxnSpLocks/>
          </p:cNvCxnSpPr>
          <p:nvPr/>
        </p:nvCxnSpPr>
        <p:spPr>
          <a:xfrm>
            <a:off x="4142232" y="3959178"/>
            <a:ext cx="3657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CC7971-7D8B-48E9-9DDD-DE9DE21EB6F1}"/>
              </a:ext>
            </a:extLst>
          </p:cNvPr>
          <p:cNvCxnSpPr>
            <a:cxnSpLocks/>
          </p:cNvCxnSpPr>
          <p:nvPr/>
        </p:nvCxnSpPr>
        <p:spPr>
          <a:xfrm>
            <a:off x="4176915" y="6402197"/>
            <a:ext cx="38332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7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64ABC-5BF5-8201-B2C9-844070362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different types of signal signals&#10;&#10;Description automatically generated">
            <a:extLst>
              <a:ext uri="{FF2B5EF4-FFF2-40B4-BE49-F238E27FC236}">
                <a16:creationId xmlns:a16="http://schemas.microsoft.com/office/drawing/2014/main" id="{1E1D30D5-421A-898D-1F57-82D621BF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6071"/>
            <a:ext cx="6268429" cy="3680133"/>
          </a:xfrm>
          <a:prstGeom prst="rect">
            <a:avLst/>
          </a:prstGeom>
        </p:spPr>
      </p:pic>
      <p:pic>
        <p:nvPicPr>
          <p:cNvPr id="5" name="Picture 4" descr="A satellite dishes in a circle&#10;&#10;Description automatically generated">
            <a:extLst>
              <a:ext uri="{FF2B5EF4-FFF2-40B4-BE49-F238E27FC236}">
                <a16:creationId xmlns:a16="http://schemas.microsoft.com/office/drawing/2014/main" id="{277C0094-021F-E051-E4CF-D57ED407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429" y="111532"/>
            <a:ext cx="5693199" cy="4541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E449C4-F857-C00F-BB78-21B8D47607EC}"/>
              </a:ext>
            </a:extLst>
          </p:cNvPr>
          <p:cNvSpPr txBox="1"/>
          <p:nvPr/>
        </p:nvSpPr>
        <p:spPr>
          <a:xfrm>
            <a:off x="7477614" y="111532"/>
            <a:ext cx="344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www.almaobservatory.org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5B93A-772A-F92B-FA36-E74FAF0E9B25}"/>
              </a:ext>
            </a:extLst>
          </p:cNvPr>
          <p:cNvSpPr txBox="1"/>
          <p:nvPr/>
        </p:nvSpPr>
        <p:spPr>
          <a:xfrm>
            <a:off x="6350070" y="4847342"/>
            <a:ext cx="550766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R. Kerr, S. . -K. Pan and W. G. Lyons, "The genesis of SIS mixers - the legacy of John Tucker in radio astronomy,"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2015 IEEE MTT-S International Microwave Symposium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Phoenix, AZ, USA, 2015, pp. 1-4,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10.1109/MWSYM.2015.7166809.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F9F91-84C5-1A58-A2A4-D06CFD099B61}"/>
              </a:ext>
            </a:extLst>
          </p:cNvPr>
          <p:cNvSpPr txBox="1"/>
          <p:nvPr/>
        </p:nvSpPr>
        <p:spPr>
          <a:xfrm>
            <a:off x="507972" y="767537"/>
            <a:ext cx="5252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ALMA – Atacama Large Millimeter Array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Highest concentration of deployed SIS mixers.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 1000 mixers are in active service on the 64 telescopes.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72AC73-4334-6095-762C-EBADC22F7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0C020-4AFD-999F-AA11-BB10B8CBAB77}"/>
              </a:ext>
            </a:extLst>
          </p:cNvPr>
          <p:cNvSpPr txBox="1"/>
          <p:nvPr/>
        </p:nvSpPr>
        <p:spPr>
          <a:xfrm>
            <a:off x="4491142" y="6062394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93325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5BB94BC-DD54-8C0A-5B06-BE3229FD54AF}"/>
              </a:ext>
            </a:extLst>
          </p:cNvPr>
          <p:cNvSpPr/>
          <p:nvPr/>
        </p:nvSpPr>
        <p:spPr>
          <a:xfrm>
            <a:off x="7809862" y="1444496"/>
            <a:ext cx="4151267" cy="42455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B20356-4F38-C78A-ECAC-6272568E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8"/>
          <a:stretch/>
        </p:blipFill>
        <p:spPr>
          <a:xfrm>
            <a:off x="544780" y="-9893"/>
            <a:ext cx="1123902" cy="914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2C6EC5-B417-42F9-FE5D-9F8559DF667E}"/>
              </a:ext>
            </a:extLst>
          </p:cNvPr>
          <p:cNvCxnSpPr>
            <a:cxnSpLocks/>
          </p:cNvCxnSpPr>
          <p:nvPr/>
        </p:nvCxnSpPr>
        <p:spPr>
          <a:xfrm>
            <a:off x="1668682" y="837581"/>
            <a:ext cx="88546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2F7E81-5B0C-54AF-CB33-96D9C29A6F71}"/>
              </a:ext>
            </a:extLst>
          </p:cNvPr>
          <p:cNvSpPr txBox="1"/>
          <p:nvPr/>
        </p:nvSpPr>
        <p:spPr>
          <a:xfrm>
            <a:off x="2211421" y="242130"/>
            <a:ext cx="7769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Silom" pitchFamily="2" charset="-34"/>
                <a:cs typeface="Futura Medium" panose="020B0602020204020303" pitchFamily="34" charset="-79"/>
              </a:rPr>
              <a:t>Introduction to the Submillimeter Array (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Silom" pitchFamily="2" charset="-34"/>
                <a:cs typeface="Futura Medium" panose="020B0602020204020303" pitchFamily="34" charset="-79"/>
              </a:rPr>
              <a:t>SMA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Silom" pitchFamily="2" charset="-34"/>
                <a:cs typeface="Futura Medium" panose="020B0602020204020303" pitchFamily="34" charset="-79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tima" panose="02000503060000020004" pitchFamily="2" charset="0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E23B437-8E8A-DF7F-5241-8E2E56A3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D145F-684A-1449-8B61-7C25E3ACB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8" descr="D:\Antony\To Boston\IMG_0018.JPG">
            <a:extLst>
              <a:ext uri="{FF2B5EF4-FFF2-40B4-BE49-F238E27FC236}">
                <a16:creationId xmlns:a16="http://schemas.microsoft.com/office/drawing/2014/main" id="{1F00DF9B-73BD-0A4A-551C-9EAE4C64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" t="15283" b="24812"/>
          <a:stretch>
            <a:fillRect/>
          </a:stretch>
        </p:blipFill>
        <p:spPr bwMode="auto">
          <a:xfrm>
            <a:off x="352442" y="2038134"/>
            <a:ext cx="7391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52273B9-7925-1023-333E-075E156D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3" y="6051780"/>
            <a:ext cx="1828801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9F3F17-90BF-EC53-18E7-75F41B0B6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pic>
        <p:nvPicPr>
          <p:cNvPr id="17" name="Picture 4" descr="A:\smalogoforweb.jpg">
            <a:extLst>
              <a:ext uri="{FF2B5EF4-FFF2-40B4-BE49-F238E27FC236}">
                <a16:creationId xmlns:a16="http://schemas.microsoft.com/office/drawing/2014/main" id="{5B2E6857-FA6D-C685-7123-2145F42B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512" y="1365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74FBE4-E1E1-A480-A3DE-70347A123773}"/>
              </a:ext>
            </a:extLst>
          </p:cNvPr>
          <p:cNvGrpSpPr/>
          <p:nvPr/>
        </p:nvGrpSpPr>
        <p:grpSpPr>
          <a:xfrm>
            <a:off x="444114" y="1041418"/>
            <a:ext cx="4032250" cy="1884363"/>
            <a:chOff x="741259" y="346507"/>
            <a:chExt cx="4032250" cy="1884363"/>
          </a:xfrm>
        </p:grpSpPr>
        <p:pic>
          <p:nvPicPr>
            <p:cNvPr id="12" name="Picture 13" descr="hawaii_map">
              <a:extLst>
                <a:ext uri="{FF2B5EF4-FFF2-40B4-BE49-F238E27FC236}">
                  <a16:creationId xmlns:a16="http://schemas.microsoft.com/office/drawing/2014/main" id="{2C5EC861-AAB5-3B24-DE79-A7D36ECCC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59" y="562407"/>
              <a:ext cx="1912938" cy="16684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7">
              <a:extLst>
                <a:ext uri="{FF2B5EF4-FFF2-40B4-BE49-F238E27FC236}">
                  <a16:creationId xmlns:a16="http://schemas.microsoft.com/office/drawing/2014/main" id="{ECFB5372-BFC1-B18F-ECFD-C47C5CEFD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284" y="1281545"/>
              <a:ext cx="1800225" cy="70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Mauna Kea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Hilo</a:t>
              </a: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0DB968E2-AB9B-BBD2-EF02-74DAD44283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4147" y="1497445"/>
              <a:ext cx="790575" cy="730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3F259768-84E4-95FD-6889-CC93726EA4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97022" y="1714932"/>
              <a:ext cx="647700" cy="142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3711813A-DDE2-3624-921E-DFF00D6D4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422" y="346507"/>
              <a:ext cx="10795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Honolulu</a:t>
              </a:r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66C4D23-539D-82A3-7453-4FDBEEC96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6968" y="639996"/>
              <a:ext cx="308758" cy="4116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FBF870A-2F11-73EF-D7A8-F4324E26A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571" y="4917384"/>
            <a:ext cx="1714908" cy="18292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495366-8C34-FDFD-8B50-A6D7E5C2C71D}"/>
              </a:ext>
            </a:extLst>
          </p:cNvPr>
          <p:cNvSpPr txBox="1"/>
          <p:nvPr/>
        </p:nvSpPr>
        <p:spPr>
          <a:xfrm>
            <a:off x="3807479" y="947446"/>
            <a:ext cx="27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SMA partnership: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Center for Astrophysics (CfA)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Academia Sinica, Taiwan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University of Hawaii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2FBB4-062C-9896-C267-7321DE820DFE}"/>
              </a:ext>
            </a:extLst>
          </p:cNvPr>
          <p:cNvSpPr txBox="1"/>
          <p:nvPr/>
        </p:nvSpPr>
        <p:spPr>
          <a:xfrm>
            <a:off x="7577804" y="1744038"/>
            <a:ext cx="4151689" cy="3588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World’s first imaging submm interferometer.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Dedicated 2003.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8x 6-meter dishes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Dual band observation setup: currently operating in 230 and 345 GHz bands.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Full polarimetric capabilities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Supports hands-on instrument training.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Platform for testing future submm instrumentation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02A3B-8E2D-A4FF-AEC2-526B1DFF04EE}"/>
              </a:ext>
            </a:extLst>
          </p:cNvPr>
          <p:cNvSpPr txBox="1"/>
          <p:nvPr/>
        </p:nvSpPr>
        <p:spPr>
          <a:xfrm>
            <a:off x="4491142" y="6062394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12930446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CD58F-E81D-F377-2BEF-380DC890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201" y="1024635"/>
            <a:ext cx="3568700" cy="424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2567D-DB4B-16E9-78FA-6B593BBF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504375-C571-8C31-CB43-744AB96BCF36}"/>
              </a:ext>
            </a:extLst>
          </p:cNvPr>
          <p:cNvCxnSpPr/>
          <p:nvPr/>
        </p:nvCxnSpPr>
        <p:spPr>
          <a:xfrm>
            <a:off x="8314251" y="2078735"/>
            <a:ext cx="1117600" cy="0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D3F265-5D26-8B30-7F86-76F1BB4C1BB7}"/>
              </a:ext>
            </a:extLst>
          </p:cNvPr>
          <p:cNvSpPr txBox="1"/>
          <p:nvPr/>
        </p:nvSpPr>
        <p:spPr>
          <a:xfrm rot="16200000">
            <a:off x="7441126" y="249096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Beam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3517EA4-B096-E85A-3227-75A6ACFE1D38}"/>
              </a:ext>
            </a:extLst>
          </p:cNvPr>
          <p:cNvGraphicFramePr>
            <a:graphicFrameLocks noGrp="1"/>
          </p:cNvGraphicFramePr>
          <p:nvPr/>
        </p:nvGraphicFramePr>
        <p:xfrm>
          <a:off x="2878674" y="1024635"/>
          <a:ext cx="5263356" cy="2311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828">
                  <a:extLst>
                    <a:ext uri="{9D8B030D-6E8A-4147-A177-3AD203B41FA5}">
                      <a16:colId xmlns:a16="http://schemas.microsoft.com/office/drawing/2014/main" val="4283801868"/>
                    </a:ext>
                  </a:extLst>
                </a:gridCol>
                <a:gridCol w="1824628">
                  <a:extLst>
                    <a:ext uri="{9D8B030D-6E8A-4147-A177-3AD203B41FA5}">
                      <a16:colId xmlns:a16="http://schemas.microsoft.com/office/drawing/2014/main" val="2125000232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160309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Rx-B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356789"/>
                  </a:ext>
                </a:extLst>
              </a:tr>
              <a:tr h="3713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LO 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– 270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280-360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761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LO 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– 275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– 357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27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 subsystem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SAO-isolator + LNF-LNC6_20 LNA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291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Achieved 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4-15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4-18 GHz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6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 B-field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Permanent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0421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343DD85-70E9-5B9F-927F-2FA24CD4CE53}"/>
              </a:ext>
            </a:extLst>
          </p:cNvPr>
          <p:cNvSpPr txBox="1"/>
          <p:nvPr/>
        </p:nvSpPr>
        <p:spPr>
          <a:xfrm>
            <a:off x="4736084" y="275167"/>
            <a:ext cx="451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wSMA Receiver Cartridges</a:t>
            </a:r>
          </a:p>
        </p:txBody>
      </p:sp>
      <p:pic>
        <p:nvPicPr>
          <p:cNvPr id="4" name="Picture 3" descr="A picture containing disk brake, transport&#10;&#10;Description automatically generated">
            <a:extLst>
              <a:ext uri="{FF2B5EF4-FFF2-40B4-BE49-F238E27FC236}">
                <a16:creationId xmlns:a16="http://schemas.microsoft.com/office/drawing/2014/main" id="{56775A47-54FA-ED0D-EB09-5D3261C77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674" y="3521456"/>
            <a:ext cx="4029075" cy="3021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C292B-991B-B8A2-8408-2B45F826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26" y="3746404"/>
            <a:ext cx="1930575" cy="2796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3E2A3-B1E2-CB6B-A241-7CFE520EE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330" y="275167"/>
            <a:ext cx="2857226" cy="663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CF3F9-191A-391B-B6A4-8057E39890AC}"/>
              </a:ext>
            </a:extLst>
          </p:cNvPr>
          <p:cNvSpPr txBox="1"/>
          <p:nvPr/>
        </p:nvSpPr>
        <p:spPr>
          <a:xfrm>
            <a:off x="8904938" y="6167787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141891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098D5-D454-363D-D40C-336748B07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D4420-30D6-79F4-7F20-AC5D80F6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4352476"/>
            <a:ext cx="6048052" cy="2427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860672-6F3A-AD0A-73EE-C06F0AABFA72}"/>
              </a:ext>
            </a:extLst>
          </p:cNvPr>
          <p:cNvSpPr txBox="1"/>
          <p:nvPr/>
        </p:nvSpPr>
        <p:spPr>
          <a:xfrm>
            <a:off x="2913888" y="451104"/>
            <a:ext cx="683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Isolator &amp;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Cryo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Low Noise Amplifier (LNA)</a:t>
            </a:r>
          </a:p>
        </p:txBody>
      </p:sp>
      <p:pic>
        <p:nvPicPr>
          <p:cNvPr id="3" name="Google Shape;186;g47820e6d07_0_61">
            <a:extLst>
              <a:ext uri="{FF2B5EF4-FFF2-40B4-BE49-F238E27FC236}">
                <a16:creationId xmlns:a16="http://schemas.microsoft.com/office/drawing/2014/main" id="{1A01AB68-757C-37EA-A019-67D825E6C8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371649" y="676701"/>
            <a:ext cx="1648500" cy="272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109387EC-B370-550A-431B-BB75F308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426" y="1022414"/>
            <a:ext cx="3466358" cy="3087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3BCA0-2E37-8913-6530-70532E99B65A}"/>
              </a:ext>
            </a:extLst>
          </p:cNvPr>
          <p:cNvSpPr txBox="1"/>
          <p:nvPr/>
        </p:nvSpPr>
        <p:spPr>
          <a:xfrm>
            <a:off x="8847563" y="2040869"/>
            <a:ext cx="205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LNF-LNC6_20D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 K performance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8077C-C222-9D1D-E0E8-F9D4BFECE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454" y="4110094"/>
            <a:ext cx="4087330" cy="2631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A27E9-E675-3F4F-FCF8-81E2F5FDB9BB}"/>
              </a:ext>
            </a:extLst>
          </p:cNvPr>
          <p:cNvSpPr txBox="1"/>
          <p:nvPr/>
        </p:nvSpPr>
        <p:spPr>
          <a:xfrm>
            <a:off x="3801990" y="1055984"/>
            <a:ext cx="4096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of a ferrite isolator between the SIS mixer and LNA is important to get wide instantaneous BW (IF).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developed a wideband ”edge-mode isolator” in our lab.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D869F-1BB1-29A4-A301-82D545BE01E1}"/>
              </a:ext>
            </a:extLst>
          </p:cNvPr>
          <p:cNvSpPr txBox="1"/>
          <p:nvPr/>
        </p:nvSpPr>
        <p:spPr>
          <a:xfrm>
            <a:off x="308738" y="3131744"/>
            <a:ext cx="364147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Zeng, Tong and Paine, “A Low-Insertion Loss Cryogenic Edge-Mode Isolator with 18 GHz Bandwidth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,” IEEE Journal of Microwave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s, Oct. 2023.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D009F9-1601-4533-AA02-D565FA20EE96}"/>
              </a:ext>
            </a:extLst>
          </p:cNvPr>
          <p:cNvSpPr/>
          <p:nvPr/>
        </p:nvSpPr>
        <p:spPr>
          <a:xfrm>
            <a:off x="4244890" y="2787417"/>
            <a:ext cx="3210713" cy="15947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DCC98-7F8E-1D8D-173E-182B99CF36A0}"/>
              </a:ext>
            </a:extLst>
          </p:cNvPr>
          <p:cNvSpPr txBox="1"/>
          <p:nvPr/>
        </p:nvSpPr>
        <p:spPr>
          <a:xfrm>
            <a:off x="4291021" y="3008632"/>
            <a:ext cx="321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Pairing the edge-mode isolator with an appropriate LNA produces flat noise response  between 4 and 19 GHz.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DFFBE-23F2-8C96-2435-5A1007B6B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779" y="69165"/>
            <a:ext cx="2857226" cy="6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olorful underwear&#10;&#10;Description automatically generated">
            <a:extLst>
              <a:ext uri="{FF2B5EF4-FFF2-40B4-BE49-F238E27FC236}">
                <a16:creationId xmlns:a16="http://schemas.microsoft.com/office/drawing/2014/main" id="{414B33CA-EB95-F561-F74A-5619E972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" y="2008771"/>
            <a:ext cx="5725736" cy="3563088"/>
          </a:xfrm>
          <a:prstGeom prst="rect">
            <a:avLst/>
          </a:prstGeom>
        </p:spPr>
      </p:pic>
      <p:pic>
        <p:nvPicPr>
          <p:cNvPr id="11" name="Picture 10" descr="A colorful pattern on a white background&#10;&#10;Description automatically generated">
            <a:extLst>
              <a:ext uri="{FF2B5EF4-FFF2-40B4-BE49-F238E27FC236}">
                <a16:creationId xmlns:a16="http://schemas.microsoft.com/office/drawing/2014/main" id="{0AC82695-A2CA-E6F8-11A9-7E5BF6255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008771"/>
            <a:ext cx="5725735" cy="35630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9A16F4-C7B9-471C-5165-C5E1B5077CDA}"/>
              </a:ext>
            </a:extLst>
          </p:cNvPr>
          <p:cNvSpPr/>
          <p:nvPr/>
        </p:nvSpPr>
        <p:spPr>
          <a:xfrm>
            <a:off x="2540589" y="5698449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Forward wave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7F471-B75E-A8EC-9D9B-4480382BDB38}"/>
              </a:ext>
            </a:extLst>
          </p:cNvPr>
          <p:cNvSpPr/>
          <p:nvPr/>
        </p:nvSpPr>
        <p:spPr>
          <a:xfrm>
            <a:off x="8484527" y="5680599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Reverse wave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4C2A27-072C-5259-2E1A-328004A6456D}"/>
              </a:ext>
            </a:extLst>
          </p:cNvPr>
          <p:cNvSpPr txBox="1"/>
          <p:nvPr/>
        </p:nvSpPr>
        <p:spPr>
          <a:xfrm>
            <a:off x="624721" y="2257136"/>
            <a:ext cx="48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90EB-39AD-5597-F31B-5CF126F1BEAF}"/>
              </a:ext>
            </a:extLst>
          </p:cNvPr>
          <p:cNvSpPr txBox="1"/>
          <p:nvPr/>
        </p:nvSpPr>
        <p:spPr>
          <a:xfrm>
            <a:off x="5294850" y="2257136"/>
            <a:ext cx="6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05120-C9D1-8330-6BDE-760012F4298A}"/>
              </a:ext>
            </a:extLst>
          </p:cNvPr>
          <p:cNvSpPr txBox="1"/>
          <p:nvPr/>
        </p:nvSpPr>
        <p:spPr>
          <a:xfrm>
            <a:off x="11274399" y="2262000"/>
            <a:ext cx="6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B8383A-3375-6F08-C0BF-007C9B59C6C3}"/>
              </a:ext>
            </a:extLst>
          </p:cNvPr>
          <p:cNvSpPr txBox="1"/>
          <p:nvPr/>
        </p:nvSpPr>
        <p:spPr>
          <a:xfrm>
            <a:off x="6604270" y="2257136"/>
            <a:ext cx="48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83851-8BB0-1D34-7892-2362ECDB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8293327-2427-C9C1-8788-39B93DA71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3" y="6051780"/>
            <a:ext cx="1828801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0A2B8-9F74-7473-CC66-5526369BED0E}"/>
              </a:ext>
            </a:extLst>
          </p:cNvPr>
          <p:cNvSpPr txBox="1"/>
          <p:nvPr/>
        </p:nvSpPr>
        <p:spPr>
          <a:xfrm>
            <a:off x="8484527" y="1587981"/>
            <a:ext cx="2509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Credit: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Lingzhen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 Zeng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A4B16-D8BC-28B9-B87C-14959F59F9C5}"/>
              </a:ext>
            </a:extLst>
          </p:cNvPr>
          <p:cNvGrpSpPr/>
          <p:nvPr/>
        </p:nvGrpSpPr>
        <p:grpSpPr>
          <a:xfrm>
            <a:off x="1624773" y="192880"/>
            <a:ext cx="8907743" cy="914400"/>
            <a:chOff x="1615441" y="91440"/>
            <a:chExt cx="8907743" cy="914400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86C1694B-3E60-B206-E41A-0BFC32F7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08"/>
            <a:stretch/>
          </p:blipFill>
          <p:spPr>
            <a:xfrm>
              <a:off x="1615441" y="91440"/>
              <a:ext cx="1123902" cy="914400"/>
            </a:xfrm>
            <a:prstGeom prst="rect">
              <a:avLst/>
            </a:prstGeom>
          </p:spPr>
        </p:pic>
        <p:cxnSp>
          <p:nvCxnSpPr>
            <p:cNvPr id="8" name="Google Shape;102;g20fa5a1d34f_0_71">
              <a:extLst>
                <a:ext uri="{FF2B5EF4-FFF2-40B4-BE49-F238E27FC236}">
                  <a16:creationId xmlns:a16="http://schemas.microsoft.com/office/drawing/2014/main" id="{597C6B21-0342-D777-EB0A-750B66EF9660}"/>
                </a:ext>
              </a:extLst>
            </p:cNvPr>
            <p:cNvCxnSpPr/>
            <p:nvPr/>
          </p:nvCxnSpPr>
          <p:spPr>
            <a:xfrm>
              <a:off x="1668684" y="942685"/>
              <a:ext cx="885450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" name="Google Shape;103;g20fa5a1d34f_0_71">
            <a:extLst>
              <a:ext uri="{FF2B5EF4-FFF2-40B4-BE49-F238E27FC236}">
                <a16:creationId xmlns:a16="http://schemas.microsoft.com/office/drawing/2014/main" id="{F511B507-580E-B0EE-F07E-2A83586688F4}"/>
              </a:ext>
            </a:extLst>
          </p:cNvPr>
          <p:cNvSpPr txBox="1"/>
          <p:nvPr/>
        </p:nvSpPr>
        <p:spPr>
          <a:xfrm>
            <a:off x="2724602" y="538005"/>
            <a:ext cx="81058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Silom" pitchFamily="2" charset="-34"/>
                <a:cs typeface="Futura Medium" panose="020B0602020204020303" pitchFamily="34" charset="-79"/>
              </a:rPr>
              <a:t> Edge Mode Isolator: Electric Field Simulations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tima" panose="02000503060000020004" pitchFamily="2" charset="0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82A057-70BC-10FD-9E44-6604091681D1}"/>
              </a:ext>
            </a:extLst>
          </p:cNvPr>
          <p:cNvSpPr txBox="1"/>
          <p:nvPr/>
        </p:nvSpPr>
        <p:spPr>
          <a:xfrm>
            <a:off x="5068662" y="6197357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205311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6">
            <a:extLst>
              <a:ext uri="{FF2B5EF4-FFF2-40B4-BE49-F238E27FC236}">
                <a16:creationId xmlns:a16="http://schemas.microsoft.com/office/drawing/2014/main" id="{130922EE-AB8F-5E0B-08FB-8DF4E2565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44" y="4067528"/>
            <a:ext cx="3237194" cy="27094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C45EE-19B3-A329-638C-129C3F327AD2}"/>
              </a:ext>
            </a:extLst>
          </p:cNvPr>
          <p:cNvSpPr txBox="1"/>
          <p:nvPr/>
        </p:nvSpPr>
        <p:spPr>
          <a:xfrm>
            <a:off x="2419815" y="256478"/>
            <a:ext cx="773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SIS Mixer for Black Hole Explorer Mission</a:t>
            </a:r>
          </a:p>
        </p:txBody>
      </p:sp>
      <p:pic>
        <p:nvPicPr>
          <p:cNvPr id="5" name="図 5" descr="座る, テーブル, ケーキ, 食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BD20C9F-4D5F-1CD8-D289-D8F172D7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6260" r="9960" b="5936"/>
          <a:stretch>
            <a:fillRect/>
          </a:stretch>
        </p:blipFill>
        <p:spPr>
          <a:xfrm>
            <a:off x="520569" y="903538"/>
            <a:ext cx="3634742" cy="2726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B84CE-315E-606C-1A14-0AE5F6CF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62" y="3429000"/>
            <a:ext cx="3650749" cy="3172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99EBC-8E9A-0951-0728-E2E3B7417247}"/>
              </a:ext>
            </a:extLst>
          </p:cNvPr>
          <p:cNvSpPr txBox="1"/>
          <p:nvPr/>
        </p:nvSpPr>
        <p:spPr>
          <a:xfrm>
            <a:off x="1371453" y="5971111"/>
            <a:ext cx="16320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31E79-F7C2-8794-44A8-56B7930C23FF}"/>
              </a:ext>
            </a:extLst>
          </p:cNvPr>
          <p:cNvSpPr txBox="1"/>
          <p:nvPr/>
        </p:nvSpPr>
        <p:spPr>
          <a:xfrm>
            <a:off x="9070848" y="4462890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K ~ 2hv/k</a:t>
            </a:r>
          </a:p>
        </p:txBody>
      </p:sp>
      <p:pic>
        <p:nvPicPr>
          <p:cNvPr id="3" name="Picture 2" descr="A close-up of a gold plate&#10;&#10;Description automatically generated">
            <a:extLst>
              <a:ext uri="{FF2B5EF4-FFF2-40B4-BE49-F238E27FC236}">
                <a16:creationId xmlns:a16="http://schemas.microsoft.com/office/drawing/2014/main" id="{DC33787A-64AC-D3DD-6365-60D4424FC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313" y="903538"/>
            <a:ext cx="3864555" cy="2898417"/>
          </a:xfrm>
          <a:prstGeom prst="rect">
            <a:avLst/>
          </a:prstGeom>
        </p:spPr>
      </p:pic>
      <p:grpSp>
        <p:nvGrpSpPr>
          <p:cNvPr id="8" name="グループ化 55">
            <a:extLst>
              <a:ext uri="{FF2B5EF4-FFF2-40B4-BE49-F238E27FC236}">
                <a16:creationId xmlns:a16="http://schemas.microsoft.com/office/drawing/2014/main" id="{FAE8BD11-72D1-7897-9222-B76940768FF7}"/>
              </a:ext>
            </a:extLst>
          </p:cNvPr>
          <p:cNvGrpSpPr/>
          <p:nvPr/>
        </p:nvGrpSpPr>
        <p:grpSpPr>
          <a:xfrm>
            <a:off x="8741746" y="925911"/>
            <a:ext cx="2951570" cy="2847908"/>
            <a:chOff x="5445298" y="2652237"/>
            <a:chExt cx="4358352" cy="3486682"/>
          </a:xfrm>
        </p:grpSpPr>
        <p:pic>
          <p:nvPicPr>
            <p:cNvPr id="12" name="図 37" descr="屋内, 座る, モニター, テーブル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84CE54A1-D921-C20A-2EAA-443DF4A9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298" y="2652237"/>
              <a:ext cx="4358352" cy="3486682"/>
            </a:xfrm>
            <a:prstGeom prst="rect">
              <a:avLst/>
            </a:prstGeom>
          </p:spPr>
        </p:pic>
        <p:sp>
          <p:nvSpPr>
            <p:cNvPr id="13" name="テキスト ボックス 54">
              <a:extLst>
                <a:ext uri="{FF2B5EF4-FFF2-40B4-BE49-F238E27FC236}">
                  <a16:creationId xmlns:a16="http://schemas.microsoft.com/office/drawing/2014/main" id="{B98ECB6E-E6F2-8974-2B55-5948CDC8D58E}"/>
                </a:ext>
              </a:extLst>
            </p:cNvPr>
            <p:cNvSpPr txBox="1"/>
            <p:nvPr/>
          </p:nvSpPr>
          <p:spPr>
            <a:xfrm>
              <a:off x="7923682" y="2725817"/>
              <a:ext cx="1356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游ゴシック" panose="020B0400000000000000" pitchFamily="34" charset="-128"/>
                  <a:cs typeface="+mn-cs"/>
                </a:rPr>
                <a:t>SEM image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2B72D8-ECA2-0187-A50D-4798EF1DAB43}"/>
              </a:ext>
            </a:extLst>
          </p:cNvPr>
          <p:cNvSpPr txBox="1"/>
          <p:nvPr/>
        </p:nvSpPr>
        <p:spPr>
          <a:xfrm>
            <a:off x="4988691" y="4067528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Chip Design: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CfA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Fab: NAOJ Japan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Freq: 228 – 320 GHz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DSB mixer for space.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Initial test in Cambridge Dec. 2025.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7E01EE-1714-19B9-CF7F-0B5BAC43B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691" y="6100933"/>
            <a:ext cx="2857226" cy="6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6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5CE2-FFDA-A373-037B-32F15F7DD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E8C227C5-3D82-3A88-56C0-1DC2336A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908" y="3064244"/>
            <a:ext cx="4407743" cy="2938495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DD2AD93A-4F81-DD55-7DEF-EBCA72FA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68" y="3077811"/>
            <a:ext cx="4412117" cy="2941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84078-6CA2-E107-411B-DE9D29415048}"/>
              </a:ext>
            </a:extLst>
          </p:cNvPr>
          <p:cNvSpPr txBox="1"/>
          <p:nvPr/>
        </p:nvSpPr>
        <p:spPr>
          <a:xfrm>
            <a:off x="3661144" y="262436"/>
            <a:ext cx="427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Record Noise Temperature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37AD20-748F-194E-E85F-025E36AA0B8B}"/>
              </a:ext>
            </a:extLst>
          </p:cNvPr>
          <p:cNvSpPr/>
          <p:nvPr/>
        </p:nvSpPr>
        <p:spPr>
          <a:xfrm>
            <a:off x="2001464" y="1442515"/>
            <a:ext cx="658368" cy="658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21E92E-EF32-AA03-47F8-4F98FCB7D423}"/>
              </a:ext>
            </a:extLst>
          </p:cNvPr>
          <p:cNvCxnSpPr/>
          <p:nvPr/>
        </p:nvCxnSpPr>
        <p:spPr>
          <a:xfrm>
            <a:off x="2001464" y="1442515"/>
            <a:ext cx="658368" cy="658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0866AB-CE2B-041C-A852-59A5CECFAC93}"/>
              </a:ext>
            </a:extLst>
          </p:cNvPr>
          <p:cNvCxnSpPr/>
          <p:nvPr/>
        </p:nvCxnSpPr>
        <p:spPr>
          <a:xfrm flipV="1">
            <a:off x="2001464" y="1442515"/>
            <a:ext cx="658368" cy="658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riangle 11">
            <a:extLst>
              <a:ext uri="{FF2B5EF4-FFF2-40B4-BE49-F238E27FC236}">
                <a16:creationId xmlns:a16="http://schemas.microsoft.com/office/drawing/2014/main" id="{203192F9-5F26-5D14-7D55-A4B18A2DB623}"/>
              </a:ext>
            </a:extLst>
          </p:cNvPr>
          <p:cNvSpPr/>
          <p:nvPr/>
        </p:nvSpPr>
        <p:spPr>
          <a:xfrm rot="5400000">
            <a:off x="1507156" y="1548521"/>
            <a:ext cx="542261" cy="44635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black line with a white background&#10;&#10;Description automatically generated">
            <a:extLst>
              <a:ext uri="{FF2B5EF4-FFF2-40B4-BE49-F238E27FC236}">
                <a16:creationId xmlns:a16="http://schemas.microsoft.com/office/drawing/2014/main" id="{0B27368F-8031-2DC4-C994-51F42CE0B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8995" y="1555038"/>
            <a:ext cx="1295491" cy="4333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559D47-8391-670D-E903-40E30211F8D5}"/>
              </a:ext>
            </a:extLst>
          </p:cNvPr>
          <p:cNvSpPr/>
          <p:nvPr/>
        </p:nvSpPr>
        <p:spPr>
          <a:xfrm>
            <a:off x="3062807" y="1551915"/>
            <a:ext cx="533540" cy="412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4B8664-6BF4-5295-E748-DBF51061829F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3062807" y="1758134"/>
            <a:ext cx="53354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2E2266-4D60-1162-C6B8-2BB247CAD5AD}"/>
              </a:ext>
            </a:extLst>
          </p:cNvPr>
          <p:cNvCxnSpPr>
            <a:stCxn id="7" idx="3"/>
            <a:endCxn id="15" idx="1"/>
          </p:cNvCxnSpPr>
          <p:nvPr/>
        </p:nvCxnSpPr>
        <p:spPr>
          <a:xfrm flipV="1">
            <a:off x="2659832" y="1758135"/>
            <a:ext cx="40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riangle 20">
            <a:extLst>
              <a:ext uri="{FF2B5EF4-FFF2-40B4-BE49-F238E27FC236}">
                <a16:creationId xmlns:a16="http://schemas.microsoft.com/office/drawing/2014/main" id="{22235B2C-213A-F7AE-5ADD-A43867616CF2}"/>
              </a:ext>
            </a:extLst>
          </p:cNvPr>
          <p:cNvSpPr/>
          <p:nvPr/>
        </p:nvSpPr>
        <p:spPr>
          <a:xfrm rot="5400000">
            <a:off x="4061723" y="1380114"/>
            <a:ext cx="658370" cy="783172"/>
          </a:xfrm>
          <a:prstGeom prst="triangl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E7D627-4A21-7D2C-2119-945D577EDACF}"/>
              </a:ext>
            </a:extLst>
          </p:cNvPr>
          <p:cNvCxnSpPr/>
          <p:nvPr/>
        </p:nvCxnSpPr>
        <p:spPr>
          <a:xfrm flipV="1">
            <a:off x="3596347" y="1747688"/>
            <a:ext cx="40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69ADB76-5D36-1BC5-4864-F4F1AE146DE2}"/>
              </a:ext>
            </a:extLst>
          </p:cNvPr>
          <p:cNvSpPr/>
          <p:nvPr/>
        </p:nvSpPr>
        <p:spPr>
          <a:xfrm>
            <a:off x="4782494" y="1428950"/>
            <a:ext cx="658368" cy="658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512146-0AB5-7C7C-FA0E-5C26B012AE44}"/>
              </a:ext>
            </a:extLst>
          </p:cNvPr>
          <p:cNvSpPr txBox="1"/>
          <p:nvPr/>
        </p:nvSpPr>
        <p:spPr>
          <a:xfrm>
            <a:off x="4837561" y="1599617"/>
            <a:ext cx="6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BPF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B6901C-B21B-EDA1-AB2A-7DD230A888E0}"/>
              </a:ext>
            </a:extLst>
          </p:cNvPr>
          <p:cNvCxnSpPr/>
          <p:nvPr/>
        </p:nvCxnSpPr>
        <p:spPr>
          <a:xfrm flipV="1">
            <a:off x="5440862" y="1747873"/>
            <a:ext cx="40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7434AA5-0902-9ABD-B2AD-2C22EB21648B}"/>
              </a:ext>
            </a:extLst>
          </p:cNvPr>
          <p:cNvSpPr/>
          <p:nvPr/>
        </p:nvSpPr>
        <p:spPr>
          <a:xfrm>
            <a:off x="5843837" y="1462790"/>
            <a:ext cx="603301" cy="6138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03FE1-C1E8-DE4B-5DA1-6231AE715628}"/>
              </a:ext>
            </a:extLst>
          </p:cNvPr>
          <p:cNvSpPr txBox="1"/>
          <p:nvPr/>
        </p:nvSpPr>
        <p:spPr>
          <a:xfrm>
            <a:off x="5937637" y="1529813"/>
            <a:ext cx="43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00806F6-756C-EEB2-08DF-8A8FEB531C46}"/>
                  </a:ext>
                </a:extLst>
              </p:cNvPr>
              <p:cNvSpPr txBox="1"/>
              <p:nvPr/>
            </p:nvSpPr>
            <p:spPr>
              <a:xfrm>
                <a:off x="426092" y="801737"/>
                <a:ext cx="941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𝑙𝑜𝑎𝑑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00806F6-756C-EEB2-08DF-8A8FEB531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92" y="801737"/>
                <a:ext cx="9412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6DEA57A-40F7-6FA7-C248-FDCC50A2C313}"/>
              </a:ext>
            </a:extLst>
          </p:cNvPr>
          <p:cNvSpPr txBox="1"/>
          <p:nvPr/>
        </p:nvSpPr>
        <p:spPr>
          <a:xfrm>
            <a:off x="1848789" y="1015129"/>
            <a:ext cx="132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 Mixer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C0437F-72A4-81D5-9138-CBDCC3AB38FC}"/>
              </a:ext>
            </a:extLst>
          </p:cNvPr>
          <p:cNvCxnSpPr>
            <a:endCxn id="7" idx="2"/>
          </p:cNvCxnSpPr>
          <p:nvPr/>
        </p:nvCxnSpPr>
        <p:spPr>
          <a:xfrm flipV="1">
            <a:off x="2330648" y="2100883"/>
            <a:ext cx="0" cy="31856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05B82E8-2A9C-465D-FEEF-18B0C048D276}"/>
              </a:ext>
            </a:extLst>
          </p:cNvPr>
          <p:cNvSpPr txBox="1"/>
          <p:nvPr/>
        </p:nvSpPr>
        <p:spPr>
          <a:xfrm>
            <a:off x="2329812" y="2260163"/>
            <a:ext cx="12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B4347FF-7C12-93D2-153D-6696FD0FFBB8}"/>
              </a:ext>
            </a:extLst>
          </p:cNvPr>
          <p:cNvCxnSpPr/>
          <p:nvPr/>
        </p:nvCxnSpPr>
        <p:spPr>
          <a:xfrm flipV="1">
            <a:off x="8389088" y="861649"/>
            <a:ext cx="0" cy="160510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F190CA-F8EA-24D4-82D9-8E2C018AF7C9}"/>
              </a:ext>
            </a:extLst>
          </p:cNvPr>
          <p:cNvCxnSpPr>
            <a:cxnSpLocks/>
          </p:cNvCxnSpPr>
          <p:nvPr/>
        </p:nvCxnSpPr>
        <p:spPr>
          <a:xfrm>
            <a:off x="7240772" y="2466753"/>
            <a:ext cx="32854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9E423B-ACB9-C79E-DE51-F87545ECE96F}"/>
                  </a:ext>
                </a:extLst>
              </p:cNvPr>
              <p:cNvSpPr txBox="1"/>
              <p:nvPr/>
            </p:nvSpPr>
            <p:spPr>
              <a:xfrm>
                <a:off x="10526232" y="2282087"/>
                <a:ext cx="941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𝑙𝑜𝑎𝑑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9E423B-ACB9-C79E-DE51-F87545ECE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2" y="2282087"/>
                <a:ext cx="94129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82668E-2F6B-87A8-C275-780F2F0037A3}"/>
              </a:ext>
            </a:extLst>
          </p:cNvPr>
          <p:cNvCxnSpPr>
            <a:cxnSpLocks/>
          </p:cNvCxnSpPr>
          <p:nvPr/>
        </p:nvCxnSpPr>
        <p:spPr>
          <a:xfrm flipH="1">
            <a:off x="7400702" y="1123952"/>
            <a:ext cx="2781029" cy="13428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7C96CF6-0A76-5655-87E0-99C3DD8CF068}"/>
                  </a:ext>
                </a:extLst>
              </p:cNvPr>
              <p:cNvSpPr txBox="1"/>
              <p:nvPr/>
            </p:nvSpPr>
            <p:spPr>
              <a:xfrm>
                <a:off x="8170598" y="617071"/>
                <a:ext cx="12412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𝑚𝑒𝑎𝑠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7C96CF6-0A76-5655-87E0-99C3DD8C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98" y="617071"/>
                <a:ext cx="124123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5-Point Star 46">
            <a:extLst>
              <a:ext uri="{FF2B5EF4-FFF2-40B4-BE49-F238E27FC236}">
                <a16:creationId xmlns:a16="http://schemas.microsoft.com/office/drawing/2014/main" id="{AC033C96-4DFE-2C59-17C0-E9DBF8D9E16F}"/>
              </a:ext>
            </a:extLst>
          </p:cNvPr>
          <p:cNvSpPr/>
          <p:nvPr/>
        </p:nvSpPr>
        <p:spPr>
          <a:xfrm>
            <a:off x="8897725" y="1599617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2D799C-C8AF-E730-9AA4-D9ACA7A17DAD}"/>
                  </a:ext>
                </a:extLst>
              </p:cNvPr>
              <p:cNvSpPr txBox="1"/>
              <p:nvPr/>
            </p:nvSpPr>
            <p:spPr>
              <a:xfrm>
                <a:off x="6862381" y="1406350"/>
                <a:ext cx="941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𝑛𝑜𝑖𝑠𝑒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2D799C-C8AF-E730-9AA4-D9ACA7A17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381" y="1406350"/>
                <a:ext cx="94129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5-Point Star 48">
            <a:extLst>
              <a:ext uri="{FF2B5EF4-FFF2-40B4-BE49-F238E27FC236}">
                <a16:creationId xmlns:a16="http://schemas.microsoft.com/office/drawing/2014/main" id="{ABA669B1-E6B3-7B1F-C127-71094D0D58B7}"/>
              </a:ext>
            </a:extLst>
          </p:cNvPr>
          <p:cNvSpPr/>
          <p:nvPr/>
        </p:nvSpPr>
        <p:spPr>
          <a:xfrm>
            <a:off x="9890097" y="1135968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0D11BAD-1CB3-F1FC-33A3-9BD082577C64}"/>
              </a:ext>
            </a:extLst>
          </p:cNvPr>
          <p:cNvCxnSpPr>
            <a:cxnSpLocks/>
          </p:cNvCxnSpPr>
          <p:nvPr/>
        </p:nvCxnSpPr>
        <p:spPr>
          <a:xfrm>
            <a:off x="8967906" y="1728563"/>
            <a:ext cx="0" cy="73819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408D3C-81D2-093D-5138-D5F883497469}"/>
              </a:ext>
            </a:extLst>
          </p:cNvPr>
          <p:cNvCxnSpPr>
            <a:cxnSpLocks/>
          </p:cNvCxnSpPr>
          <p:nvPr/>
        </p:nvCxnSpPr>
        <p:spPr>
          <a:xfrm>
            <a:off x="9968476" y="1230522"/>
            <a:ext cx="13061" cy="123623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80AF4D9-79CC-9BB6-6A86-A635249DCFB4}"/>
              </a:ext>
            </a:extLst>
          </p:cNvPr>
          <p:cNvCxnSpPr>
            <a:cxnSpLocks/>
          </p:cNvCxnSpPr>
          <p:nvPr/>
        </p:nvCxnSpPr>
        <p:spPr>
          <a:xfrm>
            <a:off x="7400702" y="1862918"/>
            <a:ext cx="0" cy="5565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E71B8-91E3-CD4D-0317-24727680685C}"/>
                  </a:ext>
                </a:extLst>
              </p:cNvPr>
              <p:cNvSpPr txBox="1"/>
              <p:nvPr/>
            </p:nvSpPr>
            <p:spPr>
              <a:xfrm>
                <a:off x="9520291" y="2456843"/>
                <a:ext cx="941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h𝑜𝑡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E71B8-91E3-CD4D-0317-247276806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0291" y="2456843"/>
                <a:ext cx="94129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123DFAC-C60C-04DD-89FD-7C68843A87CD}"/>
                  </a:ext>
                </a:extLst>
              </p:cNvPr>
              <p:cNvSpPr txBox="1"/>
              <p:nvPr/>
            </p:nvSpPr>
            <p:spPr>
              <a:xfrm>
                <a:off x="8495546" y="2474470"/>
                <a:ext cx="941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𝑐𝑜𝑙𝑑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123DFAC-C60C-04DD-89FD-7C68843A8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546" y="2474470"/>
                <a:ext cx="94129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5095F62-A716-EE88-C516-DDCB81BFFDB8}"/>
              </a:ext>
            </a:extLst>
          </p:cNvPr>
          <p:cNvCxnSpPr>
            <a:cxnSpLocks/>
          </p:cNvCxnSpPr>
          <p:nvPr/>
        </p:nvCxnSpPr>
        <p:spPr>
          <a:xfrm flipH="1">
            <a:off x="8350933" y="1245297"/>
            <a:ext cx="1578353" cy="2342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6AC3DF9-DE30-8581-0564-E8A06C9D890B}"/>
              </a:ext>
            </a:extLst>
          </p:cNvPr>
          <p:cNvCxnSpPr>
            <a:cxnSpLocks/>
          </p:cNvCxnSpPr>
          <p:nvPr/>
        </p:nvCxnSpPr>
        <p:spPr>
          <a:xfrm flipH="1">
            <a:off x="8408812" y="1728563"/>
            <a:ext cx="488913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99BA6D1-1514-4F2F-B4EA-2AC2D3178D52}"/>
                  </a:ext>
                </a:extLst>
              </p:cNvPr>
              <p:cNvSpPr txBox="1"/>
              <p:nvPr/>
            </p:nvSpPr>
            <p:spPr>
              <a:xfrm>
                <a:off x="7475765" y="1059618"/>
                <a:ext cx="12412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h𝑜𝑡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99BA6D1-1514-4F2F-B4EA-2AC2D3178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765" y="1059618"/>
                <a:ext cx="124123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C7C54F1-65F0-560C-3D70-21C7B950B7ED}"/>
                  </a:ext>
                </a:extLst>
              </p:cNvPr>
              <p:cNvSpPr txBox="1"/>
              <p:nvPr/>
            </p:nvSpPr>
            <p:spPr>
              <a:xfrm>
                <a:off x="7447707" y="1496907"/>
                <a:ext cx="12412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𝑐𝑜𝑙𝑑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C7C54F1-65F0-560C-3D70-21C7B950B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07" y="1496907"/>
                <a:ext cx="124123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4D84C5E-49A6-087D-22E7-A34120F75553}"/>
                  </a:ext>
                </a:extLst>
              </p:cNvPr>
              <p:cNvSpPr txBox="1"/>
              <p:nvPr/>
            </p:nvSpPr>
            <p:spPr>
              <a:xfrm>
                <a:off x="10464268" y="1302391"/>
                <a:ext cx="976742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4D84C5E-49A6-087D-22E7-A34120F75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268" y="1302391"/>
                <a:ext cx="976742" cy="565348"/>
              </a:xfrm>
              <a:prstGeom prst="rect">
                <a:avLst/>
              </a:prstGeom>
              <a:blipFill>
                <a:blip r:embed="rId13"/>
                <a:stretch>
                  <a:fillRect l="-6494" t="-2222" r="-129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E6B18CEC-D1A0-2DCB-CF71-71BB5E8AF0C3}"/>
              </a:ext>
            </a:extLst>
          </p:cNvPr>
          <p:cNvSpPr txBox="1"/>
          <p:nvPr/>
        </p:nvSpPr>
        <p:spPr>
          <a:xfrm>
            <a:off x="3328796" y="881735"/>
            <a:ext cx="179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Y-Factor Meas.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0336C-9CC7-B4C5-1AE0-29FD08E83D43}"/>
              </a:ext>
            </a:extLst>
          </p:cNvPr>
          <p:cNvSpPr txBox="1"/>
          <p:nvPr/>
        </p:nvSpPr>
        <p:spPr>
          <a:xfrm>
            <a:off x="1137073" y="5939131"/>
            <a:ext cx="28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External LN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Load 78.5 K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6058B9-5ACF-C178-081B-8EF799BB01C8}"/>
              </a:ext>
            </a:extLst>
          </p:cNvPr>
          <p:cNvSpPr txBox="1"/>
          <p:nvPr/>
        </p:nvSpPr>
        <p:spPr>
          <a:xfrm>
            <a:off x="5334613" y="5871597"/>
            <a:ext cx="28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Internal cold Load 40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A6AC13-D001-0F96-AE29-29CFDE6A31E9}"/>
                  </a:ext>
                </a:extLst>
              </p:cNvPr>
              <p:cNvSpPr txBox="1"/>
              <p:nvPr/>
            </p:nvSpPr>
            <p:spPr>
              <a:xfrm>
                <a:off x="4491826" y="2738669"/>
                <a:ext cx="1357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h𝑜𝑡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=298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𝐾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A6AC13-D001-0F96-AE29-29CFDE6A3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826" y="2738669"/>
                <a:ext cx="1357166" cy="276999"/>
              </a:xfrm>
              <a:prstGeom prst="rect">
                <a:avLst/>
              </a:prstGeom>
              <a:blipFill>
                <a:blip r:embed="rId14"/>
                <a:stretch>
                  <a:fillRect l="-3704" t="-4348" r="-277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8DCE54F7-6093-6D8B-32D9-7A7F7D366A35}"/>
              </a:ext>
            </a:extLst>
          </p:cNvPr>
          <p:cNvSpPr txBox="1"/>
          <p:nvPr/>
        </p:nvSpPr>
        <p:spPr>
          <a:xfrm>
            <a:off x="2674316" y="2740638"/>
            <a:ext cx="181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 345 GHz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AE207B5-3A1E-3468-9EF3-8A8AA875DA6C}"/>
              </a:ext>
            </a:extLst>
          </p:cNvPr>
          <p:cNvSpPr txBox="1"/>
          <p:nvPr/>
        </p:nvSpPr>
        <p:spPr>
          <a:xfrm>
            <a:off x="2249214" y="5230819"/>
            <a:ext cx="10795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 = 3.04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26D46C-0E1B-05D4-63C4-A9E059300ADE}"/>
              </a:ext>
            </a:extLst>
          </p:cNvPr>
          <p:cNvSpPr txBox="1"/>
          <p:nvPr/>
        </p:nvSpPr>
        <p:spPr>
          <a:xfrm>
            <a:off x="6576550" y="4702976"/>
            <a:ext cx="10795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 = 5.08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9633897B-122A-0E77-D053-C28DA4F2A2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83502" y="3150846"/>
              <a:ext cx="2869930" cy="14828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6048">
                      <a:extLst>
                        <a:ext uri="{9D8B030D-6E8A-4147-A177-3AD203B41FA5}">
                          <a16:colId xmlns:a16="http://schemas.microsoft.com/office/drawing/2014/main" val="479070596"/>
                        </a:ext>
                      </a:extLst>
                    </a:gridCol>
                    <a:gridCol w="1007919">
                      <a:extLst>
                        <a:ext uri="{9D8B030D-6E8A-4147-A177-3AD203B41FA5}">
                          <a16:colId xmlns:a16="http://schemas.microsoft.com/office/drawing/2014/main" val="3180244108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971286470"/>
                        </a:ext>
                      </a:extLst>
                    </a:gridCol>
                  </a:tblGrid>
                  <a:tr h="507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Tn [K]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1900839"/>
                      </a:ext>
                    </a:extLst>
                  </a:tr>
                  <a:tr h="4674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2678892"/>
                      </a:ext>
                    </a:extLst>
                  </a:tr>
                  <a:tr h="507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81157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9633897B-122A-0E77-D053-C28DA4F2A2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8318606"/>
                  </p:ext>
                </p:extLst>
              </p:nvPr>
            </p:nvGraphicFramePr>
            <p:xfrm>
              <a:off x="8883502" y="3150846"/>
              <a:ext cx="2869930" cy="14828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6048">
                      <a:extLst>
                        <a:ext uri="{9D8B030D-6E8A-4147-A177-3AD203B41FA5}">
                          <a16:colId xmlns:a16="http://schemas.microsoft.com/office/drawing/2014/main" val="479070596"/>
                        </a:ext>
                      </a:extLst>
                    </a:gridCol>
                    <a:gridCol w="1007919">
                      <a:extLst>
                        <a:ext uri="{9D8B030D-6E8A-4147-A177-3AD203B41FA5}">
                          <a16:colId xmlns:a16="http://schemas.microsoft.com/office/drawing/2014/main" val="3180244108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971286470"/>
                        </a:ext>
                      </a:extLst>
                    </a:gridCol>
                  </a:tblGrid>
                  <a:tr h="507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Tn [K]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0000" t="-70000" r="-263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900839"/>
                      </a:ext>
                    </a:extLst>
                  </a:tr>
                  <a:tr h="4674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2678892"/>
                      </a:ext>
                    </a:extLst>
                  </a:tr>
                  <a:tr h="507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81157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6" name="Picture 75">
            <a:extLst>
              <a:ext uri="{FF2B5EF4-FFF2-40B4-BE49-F238E27FC236}">
                <a16:creationId xmlns:a16="http://schemas.microsoft.com/office/drawing/2014/main" id="{5EE9444E-1CD7-AFA9-3CFB-1811271559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3903" y="5995336"/>
            <a:ext cx="2857226" cy="66368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15994E5-0FAF-9804-C708-05D7BBBFFA5C}"/>
              </a:ext>
            </a:extLst>
          </p:cNvPr>
          <p:cNvSpPr txBox="1"/>
          <p:nvPr/>
        </p:nvSpPr>
        <p:spPr>
          <a:xfrm>
            <a:off x="9154583" y="4887642"/>
            <a:ext cx="23277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 noise approaches quantum limit.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BF813CA-B47C-0028-0953-BD4069420EEA}"/>
              </a:ext>
            </a:extLst>
          </p:cNvPr>
          <p:cNvSpPr txBox="1"/>
          <p:nvPr/>
        </p:nvSpPr>
        <p:spPr>
          <a:xfrm>
            <a:off x="5068662" y="6197357"/>
            <a:ext cx="2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BREAD Collaboration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Harvard University.  Jan. 14, 2026</a:t>
            </a:r>
          </a:p>
        </p:txBody>
      </p:sp>
    </p:spTree>
    <p:extLst>
      <p:ext uri="{BB962C8B-B14F-4D97-AF65-F5344CB8AC3E}">
        <p14:creationId xmlns:p14="http://schemas.microsoft.com/office/powerpoint/2010/main" val="2601289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rgbClr val="903046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1249</Words>
  <Application>Microsoft Office PowerPoint</Application>
  <PresentationFormat>Widescreen</PresentationFormat>
  <Paragraphs>314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Century</vt:lpstr>
      <vt:lpstr>Charis SIL</vt:lpstr>
      <vt:lpstr>Helvetica</vt:lpstr>
      <vt:lpstr>OCR A Extended</vt:lpstr>
      <vt:lpstr>Optima</vt:lpstr>
      <vt:lpstr>Roboto</vt:lpstr>
      <vt:lpstr>Roboto Light</vt:lpstr>
      <vt:lpstr>Times New Roman</vt:lpstr>
      <vt:lpstr>Wingdings</vt:lpstr>
      <vt:lpstr>Office Theme</vt:lpstr>
      <vt:lpstr>1_Office Theme</vt:lpstr>
      <vt:lpstr>2_Office Theme</vt:lpstr>
      <vt:lpstr>SIS Detectors  &amp; Dielectric Stack Optical Diplexers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Development of Optical Diplexers for Next Generation Radio Astronomy</dc:title>
  <dc:creator>Carter, Keara</dc:creator>
  <cp:lastModifiedBy>Carter, Keara</cp:lastModifiedBy>
  <cp:revision>37</cp:revision>
  <dcterms:created xsi:type="dcterms:W3CDTF">2026-01-09T21:58:11Z</dcterms:created>
  <dcterms:modified xsi:type="dcterms:W3CDTF">2026-01-14T14:15:22Z</dcterms:modified>
</cp:coreProperties>
</file>